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66" r:id="rId2"/>
    <p:sldId id="267" r:id="rId3"/>
    <p:sldId id="268" r:id="rId4"/>
    <p:sldId id="269" r:id="rId5"/>
    <p:sldId id="258" r:id="rId6"/>
    <p:sldId id="259" r:id="rId7"/>
    <p:sldId id="260" r:id="rId8"/>
    <p:sldId id="261" r:id="rId9"/>
    <p:sldId id="262" r:id="rId10"/>
    <p:sldId id="263" r:id="rId11"/>
    <p:sldId id="264" r:id="rId12"/>
    <p:sldId id="265"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56"/>
    <p:restoredTop sz="94628"/>
  </p:normalViewPr>
  <p:slideViewPr>
    <p:cSldViewPr snapToGrid="0" snapToObjects="1">
      <p:cViewPr varScale="1">
        <p:scale>
          <a:sx n="84" d="100"/>
          <a:sy n="84" d="100"/>
        </p:scale>
        <p:origin x="216" y="9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858268-4A79-9743-80D8-5460A11F01FB}" type="datetimeFigureOut">
              <a:rPr lang="en-IT" smtClean="0"/>
              <a:t>23/10/21</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5A661D-4648-064E-AD8F-13C925598D9C}" type="slidenum">
              <a:rPr lang="en-IT" smtClean="0"/>
              <a:t>‹#›</a:t>
            </a:fld>
            <a:endParaRPr lang="en-IT"/>
          </a:p>
        </p:txBody>
      </p:sp>
    </p:spTree>
    <p:extLst>
      <p:ext uri="{BB962C8B-B14F-4D97-AF65-F5344CB8AC3E}">
        <p14:creationId xmlns:p14="http://schemas.microsoft.com/office/powerpoint/2010/main" val="4221596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245A661D-4648-064E-AD8F-13C925598D9C}" type="slidenum">
              <a:rPr lang="en-IT" smtClean="0"/>
              <a:t>12</a:t>
            </a:fld>
            <a:endParaRPr lang="en-IT"/>
          </a:p>
        </p:txBody>
      </p:sp>
    </p:spTree>
    <p:extLst>
      <p:ext uri="{BB962C8B-B14F-4D97-AF65-F5344CB8AC3E}">
        <p14:creationId xmlns:p14="http://schemas.microsoft.com/office/powerpoint/2010/main" val="1634689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30AC2-0409-6E45-B3ED-57952478FD1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IT"/>
          </a:p>
        </p:txBody>
      </p:sp>
      <p:sp>
        <p:nvSpPr>
          <p:cNvPr id="3" name="Subtitle 2">
            <a:extLst>
              <a:ext uri="{FF2B5EF4-FFF2-40B4-BE49-F238E27FC236}">
                <a16:creationId xmlns:a16="http://schemas.microsoft.com/office/drawing/2014/main" id="{89F7CE56-1D22-1A42-9592-FB16B4106F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IT"/>
          </a:p>
        </p:txBody>
      </p:sp>
      <p:sp>
        <p:nvSpPr>
          <p:cNvPr id="4" name="Date Placeholder 3">
            <a:extLst>
              <a:ext uri="{FF2B5EF4-FFF2-40B4-BE49-F238E27FC236}">
                <a16:creationId xmlns:a16="http://schemas.microsoft.com/office/drawing/2014/main" id="{8C59F2C4-5BE0-4646-BCB4-B36361B16555}"/>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5" name="Footer Placeholder 4">
            <a:extLst>
              <a:ext uri="{FF2B5EF4-FFF2-40B4-BE49-F238E27FC236}">
                <a16:creationId xmlns:a16="http://schemas.microsoft.com/office/drawing/2014/main" id="{D7AFABB5-08C6-ED42-917E-6CDEFC33D80E}"/>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F676E3AC-8D53-DF46-BB0C-61714B40FF5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950369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B6F5A-D3F4-5D4B-B90C-2305218F5830}"/>
              </a:ext>
            </a:extLst>
          </p:cNvPr>
          <p:cNvSpPr>
            <a:spLocks noGrp="1"/>
          </p:cNvSpPr>
          <p:nvPr>
            <p:ph type="title"/>
          </p:nvPr>
        </p:nvSpPr>
        <p:spPr/>
        <p:txBody>
          <a:bodyPr/>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C7B27372-6D5D-E34B-BA34-FCCADBDA35A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A2A998F-007B-DE46-8804-B1BB4B51FDD9}"/>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5" name="Footer Placeholder 4">
            <a:extLst>
              <a:ext uri="{FF2B5EF4-FFF2-40B4-BE49-F238E27FC236}">
                <a16:creationId xmlns:a16="http://schemas.microsoft.com/office/drawing/2014/main" id="{7FBD27A8-6590-B745-852B-EE5CAE7E2281}"/>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B7D19253-960E-E748-8F77-1A3C2DFB75B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98891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389579-3488-6446-9535-9946FDE7DEB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IT"/>
          </a:p>
        </p:txBody>
      </p:sp>
      <p:sp>
        <p:nvSpPr>
          <p:cNvPr id="3" name="Vertical Text Placeholder 2">
            <a:extLst>
              <a:ext uri="{FF2B5EF4-FFF2-40B4-BE49-F238E27FC236}">
                <a16:creationId xmlns:a16="http://schemas.microsoft.com/office/drawing/2014/main" id="{1DE0E5FF-8163-A04E-B4E8-B11D1AC4F96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5EA5F2D7-0E72-954C-B54E-8024FAC32BFE}"/>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5" name="Footer Placeholder 4">
            <a:extLst>
              <a:ext uri="{FF2B5EF4-FFF2-40B4-BE49-F238E27FC236}">
                <a16:creationId xmlns:a16="http://schemas.microsoft.com/office/drawing/2014/main" id="{497BC708-0057-8B44-A186-F61B63F4DEE6}"/>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ADDAC4D3-6608-EC43-9BF6-72F8D69048C4}"/>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08963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BD20-CB28-2F48-B639-8BA9C24ACB29}"/>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7196A35F-5D32-C94B-AE02-3E0029080FB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2490CD9B-C7C0-5A4D-B2F1-398A9B97E677}"/>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5" name="Footer Placeholder 4">
            <a:extLst>
              <a:ext uri="{FF2B5EF4-FFF2-40B4-BE49-F238E27FC236}">
                <a16:creationId xmlns:a16="http://schemas.microsoft.com/office/drawing/2014/main" id="{805B0BC8-0FC4-AD48-9483-D22E609E305F}"/>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4F8C752E-7969-C148-B50B-C4A9DE0F9DF3}"/>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9640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B793F-EA9D-F94F-8F88-F32D17FA71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IT"/>
          </a:p>
        </p:txBody>
      </p:sp>
      <p:sp>
        <p:nvSpPr>
          <p:cNvPr id="3" name="Text Placeholder 2">
            <a:extLst>
              <a:ext uri="{FF2B5EF4-FFF2-40B4-BE49-F238E27FC236}">
                <a16:creationId xmlns:a16="http://schemas.microsoft.com/office/drawing/2014/main" id="{E7520FC2-69BB-7748-AF8E-0CEB5CFF61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2FA7272-61EB-724C-BEFC-287417B45EAA}"/>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5" name="Footer Placeholder 4">
            <a:extLst>
              <a:ext uri="{FF2B5EF4-FFF2-40B4-BE49-F238E27FC236}">
                <a16:creationId xmlns:a16="http://schemas.microsoft.com/office/drawing/2014/main" id="{8AF0D9E2-160C-BB43-8770-C9C1ED59E6C3}"/>
              </a:ext>
            </a:extLst>
          </p:cNvPr>
          <p:cNvSpPr>
            <a:spLocks noGrp="1"/>
          </p:cNvSpPr>
          <p:nvPr>
            <p:ph type="ftr" sz="quarter" idx="11"/>
          </p:nvPr>
        </p:nvSpPr>
        <p:spPr/>
        <p:txBody>
          <a:bodyPr/>
          <a:lstStyle/>
          <a:p>
            <a:endParaRPr lang="en-IT"/>
          </a:p>
        </p:txBody>
      </p:sp>
      <p:sp>
        <p:nvSpPr>
          <p:cNvPr id="6" name="Slide Number Placeholder 5">
            <a:extLst>
              <a:ext uri="{FF2B5EF4-FFF2-40B4-BE49-F238E27FC236}">
                <a16:creationId xmlns:a16="http://schemas.microsoft.com/office/drawing/2014/main" id="{7B66BB6D-C481-1F42-A684-84F9A66C9F2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87555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40C7F-EE33-1647-A557-505F2FACCE58}"/>
              </a:ext>
            </a:extLst>
          </p:cNvPr>
          <p:cNvSpPr>
            <a:spLocks noGrp="1"/>
          </p:cNvSpPr>
          <p:nvPr>
            <p:ph type="title"/>
          </p:nvPr>
        </p:nvSpPr>
        <p:spPr/>
        <p:txBody>
          <a:bodyPr/>
          <a:lstStyle/>
          <a:p>
            <a:r>
              <a:rPr lang="en-GB"/>
              <a:t>Click to edit Master title style</a:t>
            </a:r>
            <a:endParaRPr lang="en-IT"/>
          </a:p>
        </p:txBody>
      </p:sp>
      <p:sp>
        <p:nvSpPr>
          <p:cNvPr id="3" name="Content Placeholder 2">
            <a:extLst>
              <a:ext uri="{FF2B5EF4-FFF2-40B4-BE49-F238E27FC236}">
                <a16:creationId xmlns:a16="http://schemas.microsoft.com/office/drawing/2014/main" id="{50635616-1756-5E4D-AA57-5543D83BC2E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Content Placeholder 3">
            <a:extLst>
              <a:ext uri="{FF2B5EF4-FFF2-40B4-BE49-F238E27FC236}">
                <a16:creationId xmlns:a16="http://schemas.microsoft.com/office/drawing/2014/main" id="{39467C32-20CA-BC43-89C0-656FC559798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Date Placeholder 4">
            <a:extLst>
              <a:ext uri="{FF2B5EF4-FFF2-40B4-BE49-F238E27FC236}">
                <a16:creationId xmlns:a16="http://schemas.microsoft.com/office/drawing/2014/main" id="{4511ABE2-99D0-6043-972D-360A288DA314}"/>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6" name="Footer Placeholder 5">
            <a:extLst>
              <a:ext uri="{FF2B5EF4-FFF2-40B4-BE49-F238E27FC236}">
                <a16:creationId xmlns:a16="http://schemas.microsoft.com/office/drawing/2014/main" id="{490BBC1B-0156-8643-BEA6-062A1785E4C9}"/>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FF103B6-319C-CC40-953B-E9D844FBE58B}"/>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922696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D6BEF-28CA-8044-9F88-5582337E2E7A}"/>
              </a:ext>
            </a:extLst>
          </p:cNvPr>
          <p:cNvSpPr>
            <a:spLocks noGrp="1"/>
          </p:cNvSpPr>
          <p:nvPr>
            <p:ph type="title"/>
          </p:nvPr>
        </p:nvSpPr>
        <p:spPr>
          <a:xfrm>
            <a:off x="839788" y="365125"/>
            <a:ext cx="10515600" cy="1325563"/>
          </a:xfrm>
        </p:spPr>
        <p:txBody>
          <a:bodyPr/>
          <a:lstStyle/>
          <a:p>
            <a:r>
              <a:rPr lang="en-GB"/>
              <a:t>Click to edit Master title style</a:t>
            </a:r>
            <a:endParaRPr lang="en-IT"/>
          </a:p>
        </p:txBody>
      </p:sp>
      <p:sp>
        <p:nvSpPr>
          <p:cNvPr id="3" name="Text Placeholder 2">
            <a:extLst>
              <a:ext uri="{FF2B5EF4-FFF2-40B4-BE49-F238E27FC236}">
                <a16:creationId xmlns:a16="http://schemas.microsoft.com/office/drawing/2014/main" id="{C3E6FFA0-B612-8F49-B000-BA09389644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DFBDD1E-BA42-F24A-8FD4-B8FDF374619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5" name="Text Placeholder 4">
            <a:extLst>
              <a:ext uri="{FF2B5EF4-FFF2-40B4-BE49-F238E27FC236}">
                <a16:creationId xmlns:a16="http://schemas.microsoft.com/office/drawing/2014/main" id="{C5CC01BC-6570-2740-B4BD-9AFF26C5AC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42C3FBD-FA17-D847-A791-12884149B8D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7" name="Date Placeholder 6">
            <a:extLst>
              <a:ext uri="{FF2B5EF4-FFF2-40B4-BE49-F238E27FC236}">
                <a16:creationId xmlns:a16="http://schemas.microsoft.com/office/drawing/2014/main" id="{44C8FBFD-17A6-E74F-9FBA-3FC5A5DEEF18}"/>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8" name="Footer Placeholder 7">
            <a:extLst>
              <a:ext uri="{FF2B5EF4-FFF2-40B4-BE49-F238E27FC236}">
                <a16:creationId xmlns:a16="http://schemas.microsoft.com/office/drawing/2014/main" id="{3C7FEA80-FB2F-074D-9460-961FC3837C75}"/>
              </a:ext>
            </a:extLst>
          </p:cNvPr>
          <p:cNvSpPr>
            <a:spLocks noGrp="1"/>
          </p:cNvSpPr>
          <p:nvPr>
            <p:ph type="ftr" sz="quarter" idx="11"/>
          </p:nvPr>
        </p:nvSpPr>
        <p:spPr/>
        <p:txBody>
          <a:bodyPr/>
          <a:lstStyle/>
          <a:p>
            <a:endParaRPr lang="en-IT"/>
          </a:p>
        </p:txBody>
      </p:sp>
      <p:sp>
        <p:nvSpPr>
          <p:cNvPr id="9" name="Slide Number Placeholder 8">
            <a:extLst>
              <a:ext uri="{FF2B5EF4-FFF2-40B4-BE49-F238E27FC236}">
                <a16:creationId xmlns:a16="http://schemas.microsoft.com/office/drawing/2014/main" id="{2044D07A-EDBD-AA47-B9F1-8FA6ED822C1E}"/>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2308771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EA49C-48D7-1941-90FE-02201A52C035}"/>
              </a:ext>
            </a:extLst>
          </p:cNvPr>
          <p:cNvSpPr>
            <a:spLocks noGrp="1"/>
          </p:cNvSpPr>
          <p:nvPr>
            <p:ph type="title"/>
          </p:nvPr>
        </p:nvSpPr>
        <p:spPr/>
        <p:txBody>
          <a:bodyPr/>
          <a:lstStyle/>
          <a:p>
            <a:r>
              <a:rPr lang="en-GB"/>
              <a:t>Click to edit Master title style</a:t>
            </a:r>
            <a:endParaRPr lang="en-IT"/>
          </a:p>
        </p:txBody>
      </p:sp>
      <p:sp>
        <p:nvSpPr>
          <p:cNvPr id="3" name="Date Placeholder 2">
            <a:extLst>
              <a:ext uri="{FF2B5EF4-FFF2-40B4-BE49-F238E27FC236}">
                <a16:creationId xmlns:a16="http://schemas.microsoft.com/office/drawing/2014/main" id="{2C333183-D2E5-1340-A850-216A9C57ED05}"/>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4" name="Footer Placeholder 3">
            <a:extLst>
              <a:ext uri="{FF2B5EF4-FFF2-40B4-BE49-F238E27FC236}">
                <a16:creationId xmlns:a16="http://schemas.microsoft.com/office/drawing/2014/main" id="{55771A6A-5DFB-B647-9311-C01EA84A6D34}"/>
              </a:ext>
            </a:extLst>
          </p:cNvPr>
          <p:cNvSpPr>
            <a:spLocks noGrp="1"/>
          </p:cNvSpPr>
          <p:nvPr>
            <p:ph type="ftr" sz="quarter" idx="11"/>
          </p:nvPr>
        </p:nvSpPr>
        <p:spPr/>
        <p:txBody>
          <a:bodyPr/>
          <a:lstStyle/>
          <a:p>
            <a:endParaRPr lang="en-IT"/>
          </a:p>
        </p:txBody>
      </p:sp>
      <p:sp>
        <p:nvSpPr>
          <p:cNvPr id="5" name="Slide Number Placeholder 4">
            <a:extLst>
              <a:ext uri="{FF2B5EF4-FFF2-40B4-BE49-F238E27FC236}">
                <a16:creationId xmlns:a16="http://schemas.microsoft.com/office/drawing/2014/main" id="{59B9943B-BEC5-BF4D-AC39-F2C35C64D6F5}"/>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64632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262664-DEA4-C943-A514-9E1B26B4E02C}"/>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3" name="Footer Placeholder 2">
            <a:extLst>
              <a:ext uri="{FF2B5EF4-FFF2-40B4-BE49-F238E27FC236}">
                <a16:creationId xmlns:a16="http://schemas.microsoft.com/office/drawing/2014/main" id="{59032619-1A0F-8247-BF7F-861D2828E6AD}"/>
              </a:ext>
            </a:extLst>
          </p:cNvPr>
          <p:cNvSpPr>
            <a:spLocks noGrp="1"/>
          </p:cNvSpPr>
          <p:nvPr>
            <p:ph type="ftr" sz="quarter" idx="11"/>
          </p:nvPr>
        </p:nvSpPr>
        <p:spPr/>
        <p:txBody>
          <a:bodyPr/>
          <a:lstStyle/>
          <a:p>
            <a:endParaRPr lang="en-IT"/>
          </a:p>
        </p:txBody>
      </p:sp>
      <p:sp>
        <p:nvSpPr>
          <p:cNvPr id="4" name="Slide Number Placeholder 3">
            <a:extLst>
              <a:ext uri="{FF2B5EF4-FFF2-40B4-BE49-F238E27FC236}">
                <a16:creationId xmlns:a16="http://schemas.microsoft.com/office/drawing/2014/main" id="{0117166D-22C5-844D-A82E-E715173882CC}"/>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4169843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638D8-12AC-9343-825F-8C39F184490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Content Placeholder 2">
            <a:extLst>
              <a:ext uri="{FF2B5EF4-FFF2-40B4-BE49-F238E27FC236}">
                <a16:creationId xmlns:a16="http://schemas.microsoft.com/office/drawing/2014/main" id="{64AF8781-9CA3-2946-ACC3-9EDDE5BB89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Text Placeholder 3">
            <a:extLst>
              <a:ext uri="{FF2B5EF4-FFF2-40B4-BE49-F238E27FC236}">
                <a16:creationId xmlns:a16="http://schemas.microsoft.com/office/drawing/2014/main" id="{18A00780-A453-A846-9869-BED2CED540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70D4D52-4691-3141-B039-1A4EBA4EB0E0}"/>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6" name="Footer Placeholder 5">
            <a:extLst>
              <a:ext uri="{FF2B5EF4-FFF2-40B4-BE49-F238E27FC236}">
                <a16:creationId xmlns:a16="http://schemas.microsoft.com/office/drawing/2014/main" id="{F6AE1E1E-FD08-1D43-B5CE-A96DB6B460F8}"/>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FB2A8C44-7E66-B24C-843A-4A52CADE0789}"/>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3052038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61991-3800-E44F-B8D6-4C3682DB744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IT"/>
          </a:p>
        </p:txBody>
      </p:sp>
      <p:sp>
        <p:nvSpPr>
          <p:cNvPr id="3" name="Picture Placeholder 2">
            <a:extLst>
              <a:ext uri="{FF2B5EF4-FFF2-40B4-BE49-F238E27FC236}">
                <a16:creationId xmlns:a16="http://schemas.microsoft.com/office/drawing/2014/main" id="{7A02DBB1-6B32-2644-8208-000835CB83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T"/>
          </a:p>
        </p:txBody>
      </p:sp>
      <p:sp>
        <p:nvSpPr>
          <p:cNvPr id="4" name="Text Placeholder 3">
            <a:extLst>
              <a:ext uri="{FF2B5EF4-FFF2-40B4-BE49-F238E27FC236}">
                <a16:creationId xmlns:a16="http://schemas.microsoft.com/office/drawing/2014/main" id="{EDD57B3B-654C-164F-B509-4B00960496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7B2AD4E-7E76-DB48-9E83-53CB7979AFCC}"/>
              </a:ext>
            </a:extLst>
          </p:cNvPr>
          <p:cNvSpPr>
            <a:spLocks noGrp="1"/>
          </p:cNvSpPr>
          <p:nvPr>
            <p:ph type="dt" sz="half" idx="10"/>
          </p:nvPr>
        </p:nvSpPr>
        <p:spPr/>
        <p:txBody>
          <a:bodyPr/>
          <a:lstStyle/>
          <a:p>
            <a:fld id="{05E560BE-2C93-D44F-829C-6481AC53DC05}" type="datetimeFigureOut">
              <a:rPr lang="en-IT" smtClean="0"/>
              <a:t>23/10/21</a:t>
            </a:fld>
            <a:endParaRPr lang="en-IT"/>
          </a:p>
        </p:txBody>
      </p:sp>
      <p:sp>
        <p:nvSpPr>
          <p:cNvPr id="6" name="Footer Placeholder 5">
            <a:extLst>
              <a:ext uri="{FF2B5EF4-FFF2-40B4-BE49-F238E27FC236}">
                <a16:creationId xmlns:a16="http://schemas.microsoft.com/office/drawing/2014/main" id="{9AC1D3E4-D37E-EF44-AAB2-8778B39EAEB3}"/>
              </a:ext>
            </a:extLst>
          </p:cNvPr>
          <p:cNvSpPr>
            <a:spLocks noGrp="1"/>
          </p:cNvSpPr>
          <p:nvPr>
            <p:ph type="ftr" sz="quarter" idx="11"/>
          </p:nvPr>
        </p:nvSpPr>
        <p:spPr/>
        <p:txBody>
          <a:bodyPr/>
          <a:lstStyle/>
          <a:p>
            <a:endParaRPr lang="en-IT"/>
          </a:p>
        </p:txBody>
      </p:sp>
      <p:sp>
        <p:nvSpPr>
          <p:cNvPr id="7" name="Slide Number Placeholder 6">
            <a:extLst>
              <a:ext uri="{FF2B5EF4-FFF2-40B4-BE49-F238E27FC236}">
                <a16:creationId xmlns:a16="http://schemas.microsoft.com/office/drawing/2014/main" id="{01885DDB-8CD9-E344-B440-658A1BD61158}"/>
              </a:ext>
            </a:extLst>
          </p:cNvPr>
          <p:cNvSpPr>
            <a:spLocks noGrp="1"/>
          </p:cNvSpPr>
          <p:nvPr>
            <p:ph type="sldNum" sz="quarter" idx="12"/>
          </p:nvPr>
        </p:nvSpPr>
        <p:spPr/>
        <p:txBody>
          <a:bodyPr/>
          <a:lstStyle/>
          <a:p>
            <a:fld id="{7C2C67A0-7BC4-6C4E-AAC3-FC12E6E5D064}" type="slidenum">
              <a:rPr lang="en-IT" smtClean="0"/>
              <a:t>‹#›</a:t>
            </a:fld>
            <a:endParaRPr lang="en-IT"/>
          </a:p>
        </p:txBody>
      </p:sp>
    </p:spTree>
    <p:extLst>
      <p:ext uri="{BB962C8B-B14F-4D97-AF65-F5344CB8AC3E}">
        <p14:creationId xmlns:p14="http://schemas.microsoft.com/office/powerpoint/2010/main" val="1531806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A94099-7142-E848-8A0C-C0718B918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IT"/>
          </a:p>
        </p:txBody>
      </p:sp>
      <p:sp>
        <p:nvSpPr>
          <p:cNvPr id="3" name="Text Placeholder 2">
            <a:extLst>
              <a:ext uri="{FF2B5EF4-FFF2-40B4-BE49-F238E27FC236}">
                <a16:creationId xmlns:a16="http://schemas.microsoft.com/office/drawing/2014/main" id="{9F9FB3E4-E3B5-D04D-9987-8E71A4FEEA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4" name="Date Placeholder 3">
            <a:extLst>
              <a:ext uri="{FF2B5EF4-FFF2-40B4-BE49-F238E27FC236}">
                <a16:creationId xmlns:a16="http://schemas.microsoft.com/office/drawing/2014/main" id="{4B378F22-356A-364B-B1F2-5D0B513AD1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E560BE-2C93-D44F-829C-6481AC53DC05}" type="datetimeFigureOut">
              <a:rPr lang="en-IT" smtClean="0"/>
              <a:t>23/10/21</a:t>
            </a:fld>
            <a:endParaRPr lang="en-IT"/>
          </a:p>
        </p:txBody>
      </p:sp>
      <p:sp>
        <p:nvSpPr>
          <p:cNvPr id="5" name="Footer Placeholder 4">
            <a:extLst>
              <a:ext uri="{FF2B5EF4-FFF2-40B4-BE49-F238E27FC236}">
                <a16:creationId xmlns:a16="http://schemas.microsoft.com/office/drawing/2014/main" id="{B48AC72F-7F71-3C42-8BAD-C888188579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T"/>
          </a:p>
        </p:txBody>
      </p:sp>
      <p:sp>
        <p:nvSpPr>
          <p:cNvPr id="6" name="Slide Number Placeholder 5">
            <a:extLst>
              <a:ext uri="{FF2B5EF4-FFF2-40B4-BE49-F238E27FC236}">
                <a16:creationId xmlns:a16="http://schemas.microsoft.com/office/drawing/2014/main" id="{632AA6AE-60D8-A44C-A9B6-0BADD3C318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C67A0-7BC4-6C4E-AAC3-FC12E6E5D064}" type="slidenum">
              <a:rPr lang="en-IT" smtClean="0"/>
              <a:t>‹#›</a:t>
            </a:fld>
            <a:endParaRPr lang="en-IT"/>
          </a:p>
        </p:txBody>
      </p:sp>
    </p:spTree>
    <p:extLst>
      <p:ext uri="{BB962C8B-B14F-4D97-AF65-F5344CB8AC3E}">
        <p14:creationId xmlns:p14="http://schemas.microsoft.com/office/powerpoint/2010/main" val="508913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fontScale="90000"/>
          </a:bodyPr>
          <a:lstStyle/>
          <a:p>
            <a:r>
              <a:rPr lang="en-GB" dirty="0">
                <a:solidFill>
                  <a:schemeClr val="bg1">
                    <a:lumMod val="95000"/>
                  </a:schemeClr>
                </a:solidFill>
                <a:latin typeface="Chalkduster" panose="03050602040202020205" pitchFamily="66" charset="77"/>
              </a:rPr>
              <a:t>Types of Academic Meetings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650377"/>
            <a:ext cx="2013866" cy="430887"/>
          </a:xfrm>
          <a:prstGeom prst="rect">
            <a:avLst/>
          </a:prstGeom>
          <a:noFill/>
        </p:spPr>
        <p:txBody>
          <a:bodyPr wrap="square" rtlCol="0">
            <a:spAutoFit/>
          </a:bodyPr>
          <a:lstStyle/>
          <a:p>
            <a:r>
              <a:rPr lang="en-GB" sz="2200" dirty="0">
                <a:solidFill>
                  <a:schemeClr val="bg1"/>
                </a:solidFill>
                <a:latin typeface="+mj-lt"/>
              </a:rPr>
              <a:t>A conference</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186113" y="1650377"/>
            <a:ext cx="8636541" cy="1785104"/>
          </a:xfrm>
          <a:prstGeom prst="rect">
            <a:avLst/>
          </a:prstGeom>
          <a:noFill/>
        </p:spPr>
        <p:txBody>
          <a:bodyPr wrap="square" rtlCol="0">
            <a:spAutoFit/>
          </a:bodyPr>
          <a:lstStyle/>
          <a:p>
            <a:r>
              <a:rPr lang="en-GB" sz="2200" dirty="0">
                <a:solidFill>
                  <a:schemeClr val="bg1"/>
                </a:solidFill>
                <a:latin typeface="+mj-lt"/>
              </a:rPr>
              <a:t>Conference is a word coming from Latin (</a:t>
            </a:r>
            <a:r>
              <a:rPr lang="en-GB" sz="2200" i="1" dirty="0" err="1">
                <a:solidFill>
                  <a:schemeClr val="bg1"/>
                </a:solidFill>
                <a:latin typeface="+mj-lt"/>
              </a:rPr>
              <a:t>conferre</a:t>
            </a:r>
            <a:r>
              <a:rPr lang="en-GB" sz="2200" dirty="0">
                <a:solidFill>
                  <a:schemeClr val="bg1"/>
                </a:solidFill>
                <a:latin typeface="+mj-lt"/>
              </a:rPr>
              <a:t> – bring together), from an ancient Sanskrit word meaning to “sustain and nourish”</a:t>
            </a:r>
          </a:p>
          <a:p>
            <a:endParaRPr lang="en-GB" sz="2200" dirty="0">
              <a:solidFill>
                <a:schemeClr val="bg1"/>
              </a:solidFill>
              <a:latin typeface="+mj-lt"/>
            </a:endParaRPr>
          </a:p>
          <a:p>
            <a:r>
              <a:rPr lang="en-GB" sz="2200" dirty="0">
                <a:solidFill>
                  <a:schemeClr val="bg1"/>
                </a:solidFill>
                <a:latin typeface="+mj-lt"/>
              </a:rPr>
              <a:t>A CONFERENCE literally means a bringing together of people for nourish new ideas</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10" y="4100854"/>
            <a:ext cx="2013866" cy="430887"/>
          </a:xfrm>
          <a:prstGeom prst="rect">
            <a:avLst/>
          </a:prstGeom>
          <a:noFill/>
        </p:spPr>
        <p:txBody>
          <a:bodyPr wrap="square" rtlCol="0">
            <a:spAutoFit/>
          </a:bodyPr>
          <a:lstStyle/>
          <a:p>
            <a:r>
              <a:rPr lang="en-GB" sz="2200" dirty="0">
                <a:solidFill>
                  <a:schemeClr val="bg1"/>
                </a:solidFill>
                <a:latin typeface="+mj-lt"/>
              </a:rPr>
              <a:t>A congress</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186113" y="3976516"/>
            <a:ext cx="8636541" cy="769441"/>
          </a:xfrm>
          <a:prstGeom prst="rect">
            <a:avLst/>
          </a:prstGeom>
          <a:noFill/>
        </p:spPr>
        <p:txBody>
          <a:bodyPr wrap="square" rtlCol="0">
            <a:spAutoFit/>
          </a:bodyPr>
          <a:lstStyle/>
          <a:p>
            <a:r>
              <a:rPr lang="en-GB" sz="2200" dirty="0">
                <a:solidFill>
                  <a:schemeClr val="bg1"/>
                </a:solidFill>
                <a:latin typeface="+mj-lt"/>
              </a:rPr>
              <a:t>In the middle-ages in England a Congress was an encounter during a battle, but the original Latin word simply meant “walking together”</a:t>
            </a:r>
          </a:p>
        </p:txBody>
      </p:sp>
    </p:spTree>
    <p:extLst>
      <p:ext uri="{BB962C8B-B14F-4D97-AF65-F5344CB8AC3E}">
        <p14:creationId xmlns:p14="http://schemas.microsoft.com/office/powerpoint/2010/main" val="204196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err="1">
                <a:solidFill>
                  <a:schemeClr val="bg1">
                    <a:lumMod val="95000"/>
                  </a:schemeClr>
                </a:solidFill>
                <a:latin typeface="Chalkduster" panose="03050602040202020205" pitchFamily="66" charset="77"/>
              </a:rPr>
              <a:t>Tips&amp;tricks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11022554" cy="430887"/>
          </a:xfrm>
          <a:prstGeom prst="rect">
            <a:avLst/>
          </a:prstGeom>
          <a:noFill/>
        </p:spPr>
        <p:txBody>
          <a:bodyPr wrap="square" rtlCol="0">
            <a:spAutoFit/>
          </a:bodyPr>
          <a:lstStyle/>
          <a:p>
            <a:r>
              <a:rPr lang="en-GB" sz="2200" dirty="0">
                <a:solidFill>
                  <a:schemeClr val="bg1"/>
                </a:solidFill>
                <a:latin typeface="+mj-lt"/>
              </a:rPr>
              <a:t>5) Use stress to highlight keywords</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1328738" y="2081264"/>
            <a:ext cx="5414962" cy="4102470"/>
          </a:xfrm>
          <a:prstGeom prst="rect">
            <a:avLst/>
          </a:prstGeom>
          <a:noFill/>
        </p:spPr>
        <p:txBody>
          <a:bodyPr wrap="square" rtlCol="0">
            <a:spAutoFit/>
          </a:bodyPr>
          <a:lstStyle/>
          <a:p>
            <a:pPr>
              <a:lnSpc>
                <a:spcPct val="150000"/>
              </a:lnSpc>
            </a:pPr>
            <a:r>
              <a:rPr lang="en-GB" sz="2200" dirty="0">
                <a:solidFill>
                  <a:schemeClr val="accent2"/>
                </a:solidFill>
                <a:latin typeface="+mj-lt"/>
              </a:rPr>
              <a:t>I</a:t>
            </a:r>
            <a:r>
              <a:rPr lang="en-GB" sz="2200" dirty="0">
                <a:solidFill>
                  <a:schemeClr val="bg1"/>
                </a:solidFill>
                <a:latin typeface="+mj-lt"/>
              </a:rPr>
              <a:t> never said you stole my red hat</a:t>
            </a:r>
          </a:p>
          <a:p>
            <a:pPr>
              <a:lnSpc>
                <a:spcPct val="150000"/>
              </a:lnSpc>
            </a:pPr>
            <a:r>
              <a:rPr lang="en-GB" sz="2200" dirty="0">
                <a:solidFill>
                  <a:schemeClr val="bg1"/>
                </a:solidFill>
                <a:latin typeface="+mj-lt"/>
              </a:rPr>
              <a:t>I </a:t>
            </a:r>
            <a:r>
              <a:rPr lang="en-GB" sz="2200" dirty="0">
                <a:solidFill>
                  <a:schemeClr val="accent2"/>
                </a:solidFill>
                <a:latin typeface="+mj-lt"/>
              </a:rPr>
              <a:t>never</a:t>
            </a:r>
            <a:r>
              <a:rPr lang="en-GB" sz="2200" dirty="0">
                <a:solidFill>
                  <a:schemeClr val="bg1"/>
                </a:solidFill>
                <a:latin typeface="+mj-lt"/>
              </a:rPr>
              <a:t> said you stole my red hat</a:t>
            </a:r>
          </a:p>
          <a:p>
            <a:pPr>
              <a:lnSpc>
                <a:spcPct val="150000"/>
              </a:lnSpc>
            </a:pPr>
            <a:r>
              <a:rPr lang="en-GB" sz="2200" dirty="0">
                <a:solidFill>
                  <a:schemeClr val="bg1"/>
                </a:solidFill>
                <a:latin typeface="+mj-lt"/>
              </a:rPr>
              <a:t>I never </a:t>
            </a:r>
            <a:r>
              <a:rPr lang="en-GB" sz="2200" dirty="0">
                <a:solidFill>
                  <a:schemeClr val="accent2"/>
                </a:solidFill>
                <a:latin typeface="+mj-lt"/>
              </a:rPr>
              <a:t>said</a:t>
            </a:r>
            <a:r>
              <a:rPr lang="en-GB" sz="2200" dirty="0">
                <a:solidFill>
                  <a:schemeClr val="bg1"/>
                </a:solidFill>
                <a:latin typeface="+mj-lt"/>
              </a:rPr>
              <a:t> you stole my red hat</a:t>
            </a:r>
          </a:p>
          <a:p>
            <a:pPr>
              <a:lnSpc>
                <a:spcPct val="150000"/>
              </a:lnSpc>
            </a:pPr>
            <a:r>
              <a:rPr lang="en-GB" sz="2200" dirty="0">
                <a:solidFill>
                  <a:schemeClr val="bg1"/>
                </a:solidFill>
                <a:latin typeface="+mj-lt"/>
              </a:rPr>
              <a:t>I never said </a:t>
            </a:r>
            <a:r>
              <a:rPr lang="en-GB" sz="2200" dirty="0">
                <a:solidFill>
                  <a:schemeClr val="accent2"/>
                </a:solidFill>
                <a:latin typeface="+mj-lt"/>
              </a:rPr>
              <a:t>you</a:t>
            </a:r>
            <a:r>
              <a:rPr lang="en-GB" sz="2200" dirty="0">
                <a:solidFill>
                  <a:schemeClr val="bg1"/>
                </a:solidFill>
                <a:latin typeface="+mj-lt"/>
              </a:rPr>
              <a:t> stole my red hat</a:t>
            </a:r>
          </a:p>
          <a:p>
            <a:pPr>
              <a:lnSpc>
                <a:spcPct val="150000"/>
              </a:lnSpc>
            </a:pPr>
            <a:r>
              <a:rPr lang="en-GB" sz="2200" dirty="0">
                <a:solidFill>
                  <a:schemeClr val="bg1"/>
                </a:solidFill>
                <a:latin typeface="+mj-lt"/>
              </a:rPr>
              <a:t>I never said you </a:t>
            </a:r>
            <a:r>
              <a:rPr lang="en-GB" sz="2200" dirty="0">
                <a:solidFill>
                  <a:schemeClr val="accent2"/>
                </a:solidFill>
                <a:latin typeface="+mj-lt"/>
              </a:rPr>
              <a:t>stole</a:t>
            </a:r>
            <a:r>
              <a:rPr lang="en-GB" sz="2200" dirty="0">
                <a:solidFill>
                  <a:schemeClr val="bg1"/>
                </a:solidFill>
                <a:latin typeface="+mj-lt"/>
              </a:rPr>
              <a:t> my red hat</a:t>
            </a:r>
          </a:p>
          <a:p>
            <a:pPr>
              <a:lnSpc>
                <a:spcPct val="150000"/>
              </a:lnSpc>
            </a:pPr>
            <a:r>
              <a:rPr lang="en-GB" sz="2200" dirty="0">
                <a:solidFill>
                  <a:schemeClr val="bg1"/>
                </a:solidFill>
                <a:latin typeface="+mj-lt"/>
              </a:rPr>
              <a:t>I never said you stole </a:t>
            </a:r>
            <a:r>
              <a:rPr lang="en-GB" sz="2200" dirty="0">
                <a:solidFill>
                  <a:schemeClr val="accent2"/>
                </a:solidFill>
                <a:latin typeface="+mj-lt"/>
              </a:rPr>
              <a:t>my</a:t>
            </a:r>
            <a:r>
              <a:rPr lang="en-GB" sz="2200" dirty="0">
                <a:solidFill>
                  <a:schemeClr val="bg1"/>
                </a:solidFill>
                <a:latin typeface="+mj-lt"/>
              </a:rPr>
              <a:t> red hat</a:t>
            </a:r>
          </a:p>
          <a:p>
            <a:pPr>
              <a:lnSpc>
                <a:spcPct val="150000"/>
              </a:lnSpc>
            </a:pPr>
            <a:r>
              <a:rPr lang="en-GB" sz="2200" dirty="0">
                <a:solidFill>
                  <a:schemeClr val="bg1"/>
                </a:solidFill>
                <a:latin typeface="+mj-lt"/>
              </a:rPr>
              <a:t>I never said you stole my </a:t>
            </a:r>
            <a:r>
              <a:rPr lang="en-GB" sz="2200" dirty="0">
                <a:solidFill>
                  <a:schemeClr val="accent2"/>
                </a:solidFill>
                <a:latin typeface="+mj-lt"/>
              </a:rPr>
              <a:t>red</a:t>
            </a:r>
            <a:r>
              <a:rPr lang="en-GB" sz="2200" dirty="0">
                <a:solidFill>
                  <a:schemeClr val="bg1"/>
                </a:solidFill>
                <a:latin typeface="+mj-lt"/>
              </a:rPr>
              <a:t> hat</a:t>
            </a:r>
          </a:p>
          <a:p>
            <a:pPr>
              <a:lnSpc>
                <a:spcPct val="150000"/>
              </a:lnSpc>
            </a:pPr>
            <a:r>
              <a:rPr lang="en-GB" sz="2200" dirty="0">
                <a:solidFill>
                  <a:schemeClr val="bg1"/>
                </a:solidFill>
                <a:latin typeface="+mj-lt"/>
              </a:rPr>
              <a:t>I never said you stole my red </a:t>
            </a:r>
            <a:r>
              <a:rPr lang="en-GB" sz="2200" dirty="0">
                <a:solidFill>
                  <a:schemeClr val="accent2"/>
                </a:solidFill>
                <a:latin typeface="+mj-lt"/>
              </a:rPr>
              <a:t>hat</a:t>
            </a:r>
          </a:p>
        </p:txBody>
      </p:sp>
      <p:sp>
        <p:nvSpPr>
          <p:cNvPr id="6" name="TextBox 5">
            <a:extLst>
              <a:ext uri="{FF2B5EF4-FFF2-40B4-BE49-F238E27FC236}">
                <a16:creationId xmlns:a16="http://schemas.microsoft.com/office/drawing/2014/main" id="{D4649DF8-06C9-E346-BC84-A60525B1374B}"/>
              </a:ext>
            </a:extLst>
          </p:cNvPr>
          <p:cNvSpPr txBox="1"/>
          <p:nvPr/>
        </p:nvSpPr>
        <p:spPr>
          <a:xfrm>
            <a:off x="6251201" y="1523103"/>
            <a:ext cx="5414962" cy="4102470"/>
          </a:xfrm>
          <a:prstGeom prst="rect">
            <a:avLst/>
          </a:prstGeom>
          <a:noFill/>
        </p:spPr>
        <p:txBody>
          <a:bodyPr wrap="square" rtlCol="0">
            <a:spAutoFit/>
          </a:bodyPr>
          <a:lstStyle/>
          <a:p>
            <a:pPr>
              <a:lnSpc>
                <a:spcPct val="150000"/>
              </a:lnSpc>
            </a:pPr>
            <a:r>
              <a:rPr lang="en-GB" sz="2200" dirty="0">
                <a:solidFill>
                  <a:schemeClr val="bg1"/>
                </a:solidFill>
                <a:latin typeface="+mj-lt"/>
              </a:rPr>
              <a:t>When you stress a word in a sentence, you:</a:t>
            </a:r>
          </a:p>
          <a:p>
            <a:pPr marL="342900" indent="-342900">
              <a:lnSpc>
                <a:spcPct val="150000"/>
              </a:lnSpc>
              <a:buFontTx/>
              <a:buChar char="-"/>
            </a:pPr>
            <a:r>
              <a:rPr lang="en-GB" sz="2200" dirty="0">
                <a:solidFill>
                  <a:schemeClr val="bg1"/>
                </a:solidFill>
                <a:latin typeface="+mj-lt"/>
              </a:rPr>
              <a:t>say the word more slowly than the ones before and the ones after</a:t>
            </a:r>
          </a:p>
          <a:p>
            <a:pPr marL="342900" indent="-342900">
              <a:lnSpc>
                <a:spcPct val="150000"/>
              </a:lnSpc>
              <a:buFontTx/>
              <a:buChar char="-"/>
            </a:pPr>
            <a:r>
              <a:rPr lang="en-GB" sz="2200" dirty="0">
                <a:solidFill>
                  <a:schemeClr val="bg1"/>
                </a:solidFill>
                <a:latin typeface="+mj-lt"/>
              </a:rPr>
              <a:t>Raise the volume of your voice a little</a:t>
            </a:r>
          </a:p>
          <a:p>
            <a:pPr marL="342900" indent="-342900">
              <a:lnSpc>
                <a:spcPct val="150000"/>
              </a:lnSpc>
              <a:buFontTx/>
              <a:buChar char="-"/>
            </a:pPr>
            <a:r>
              <a:rPr lang="en-GB" sz="2200" dirty="0">
                <a:solidFill>
                  <a:schemeClr val="bg1"/>
                </a:solidFill>
                <a:latin typeface="+mj-lt"/>
              </a:rPr>
              <a:t>May decide to give your voice a slightly different tone or quality</a:t>
            </a:r>
          </a:p>
          <a:p>
            <a:pPr>
              <a:lnSpc>
                <a:spcPct val="150000"/>
              </a:lnSpc>
            </a:pPr>
            <a:endParaRPr lang="en-GB" sz="2200" dirty="0">
              <a:solidFill>
                <a:schemeClr val="bg1"/>
              </a:solidFill>
              <a:latin typeface="+mj-lt"/>
            </a:endParaRPr>
          </a:p>
          <a:p>
            <a:pPr>
              <a:lnSpc>
                <a:spcPct val="150000"/>
              </a:lnSpc>
            </a:pPr>
            <a:endParaRPr lang="en-GB" sz="2200" dirty="0">
              <a:solidFill>
                <a:schemeClr val="bg1"/>
              </a:solidFill>
              <a:latin typeface="+mj-lt"/>
            </a:endParaRPr>
          </a:p>
        </p:txBody>
      </p:sp>
    </p:spTree>
    <p:extLst>
      <p:ext uri="{BB962C8B-B14F-4D97-AF65-F5344CB8AC3E}">
        <p14:creationId xmlns:p14="http://schemas.microsoft.com/office/powerpoint/2010/main" val="334716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3">
                                            <p:txEl>
                                              <p:pRg st="1" end="1"/>
                                            </p:txEl>
                                          </p:spTgt>
                                        </p:tgtEl>
                                        <p:attrNameLst>
                                          <p:attrName>style.visibility</p:attrName>
                                        </p:attrNameLst>
                                      </p:cBhvr>
                                      <p:to>
                                        <p:strVal val="visible"/>
                                      </p:to>
                                    </p:set>
                                    <p:anim calcmode="lin" valueType="num">
                                      <p:cBhvr>
                                        <p:cTn id="30"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13">
                                            <p:txEl>
                                              <p:pRg st="2" end="2"/>
                                            </p:txEl>
                                          </p:spTgt>
                                        </p:tgtEl>
                                        <p:attrNameLst>
                                          <p:attrName>style.visibility</p:attrName>
                                        </p:attrNameLst>
                                      </p:cBhvr>
                                      <p:to>
                                        <p:strVal val="visible"/>
                                      </p:to>
                                    </p:set>
                                    <p:anim calcmode="lin" valueType="num">
                                      <p:cBhvr>
                                        <p:cTn id="36"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3">
                                            <p:txEl>
                                              <p:pRg st="3" end="3"/>
                                            </p:txEl>
                                          </p:spTgt>
                                        </p:tgtEl>
                                        <p:attrNameLst>
                                          <p:attrName>style.visibility</p:attrName>
                                        </p:attrNameLst>
                                      </p:cBhvr>
                                      <p:to>
                                        <p:strVal val="visible"/>
                                      </p:to>
                                    </p:set>
                                    <p:anim calcmode="lin" valueType="num">
                                      <p:cBhvr>
                                        <p:cTn id="42"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1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13">
                                            <p:txEl>
                                              <p:pRg st="4" end="4"/>
                                            </p:txEl>
                                          </p:spTgt>
                                        </p:tgtEl>
                                        <p:attrNameLst>
                                          <p:attrName>style.visibility</p:attrName>
                                        </p:attrNameLst>
                                      </p:cBhvr>
                                      <p:to>
                                        <p:strVal val="visible"/>
                                      </p:to>
                                    </p:set>
                                    <p:anim calcmode="lin" valueType="num">
                                      <p:cBhvr>
                                        <p:cTn id="48"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49" dur="500" fill="hold"/>
                                        <p:tgtEl>
                                          <p:spTgt spid="1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13">
                                            <p:txEl>
                                              <p:pRg st="5" end="5"/>
                                            </p:txEl>
                                          </p:spTgt>
                                        </p:tgtEl>
                                        <p:attrNameLst>
                                          <p:attrName>style.visibility</p:attrName>
                                        </p:attrNameLst>
                                      </p:cBhvr>
                                      <p:to>
                                        <p:strVal val="visible"/>
                                      </p:to>
                                    </p:set>
                                    <p:anim calcmode="lin" valueType="num">
                                      <p:cBhvr>
                                        <p:cTn id="54" dur="500" fill="hold"/>
                                        <p:tgtEl>
                                          <p:spTgt spid="13">
                                            <p:txEl>
                                              <p:pRg st="5" end="5"/>
                                            </p:txEl>
                                          </p:spTgt>
                                        </p:tgtEl>
                                        <p:attrNameLst>
                                          <p:attrName>ppt_w</p:attrName>
                                        </p:attrNameLst>
                                      </p:cBhvr>
                                      <p:tavLst>
                                        <p:tav tm="0">
                                          <p:val>
                                            <p:fltVal val="0"/>
                                          </p:val>
                                        </p:tav>
                                        <p:tav tm="100000">
                                          <p:val>
                                            <p:strVal val="#ppt_w"/>
                                          </p:val>
                                        </p:tav>
                                      </p:tavLst>
                                    </p:anim>
                                    <p:anim calcmode="lin" valueType="num">
                                      <p:cBhvr>
                                        <p:cTn id="55" dur="500" fill="hold"/>
                                        <p:tgtEl>
                                          <p:spTgt spid="1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10" fill="hold" nodeType="clickEffect">
                                  <p:stCondLst>
                                    <p:cond delay="0"/>
                                  </p:stCondLst>
                                  <p:childTnLst>
                                    <p:set>
                                      <p:cBhvr>
                                        <p:cTn id="59" dur="1" fill="hold">
                                          <p:stCondLst>
                                            <p:cond delay="0"/>
                                          </p:stCondLst>
                                        </p:cTn>
                                        <p:tgtEl>
                                          <p:spTgt spid="13">
                                            <p:txEl>
                                              <p:pRg st="6" end="6"/>
                                            </p:txEl>
                                          </p:spTgt>
                                        </p:tgtEl>
                                        <p:attrNameLst>
                                          <p:attrName>style.visibility</p:attrName>
                                        </p:attrNameLst>
                                      </p:cBhvr>
                                      <p:to>
                                        <p:strVal val="visible"/>
                                      </p:to>
                                    </p:set>
                                    <p:anim calcmode="lin" valueType="num">
                                      <p:cBhvr>
                                        <p:cTn id="60" dur="500" fill="hold"/>
                                        <p:tgtEl>
                                          <p:spTgt spid="13">
                                            <p:txEl>
                                              <p:pRg st="6" end="6"/>
                                            </p:txEl>
                                          </p:spTgt>
                                        </p:tgtEl>
                                        <p:attrNameLst>
                                          <p:attrName>ppt_w</p:attrName>
                                        </p:attrNameLst>
                                      </p:cBhvr>
                                      <p:tavLst>
                                        <p:tav tm="0">
                                          <p:val>
                                            <p:fltVal val="0"/>
                                          </p:val>
                                        </p:tav>
                                        <p:tav tm="100000">
                                          <p:val>
                                            <p:strVal val="#ppt_w"/>
                                          </p:val>
                                        </p:tav>
                                      </p:tavLst>
                                    </p:anim>
                                    <p:anim calcmode="lin" valueType="num">
                                      <p:cBhvr>
                                        <p:cTn id="61" dur="500" fill="hold"/>
                                        <p:tgtEl>
                                          <p:spTgt spid="1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7" presetClass="entr" presetSubtype="10" fill="hold" nodeType="clickEffect">
                                  <p:stCondLst>
                                    <p:cond delay="0"/>
                                  </p:stCondLst>
                                  <p:childTnLst>
                                    <p:set>
                                      <p:cBhvr>
                                        <p:cTn id="65" dur="1" fill="hold">
                                          <p:stCondLst>
                                            <p:cond delay="0"/>
                                          </p:stCondLst>
                                        </p:cTn>
                                        <p:tgtEl>
                                          <p:spTgt spid="13">
                                            <p:txEl>
                                              <p:pRg st="7" end="7"/>
                                            </p:txEl>
                                          </p:spTgt>
                                        </p:tgtEl>
                                        <p:attrNameLst>
                                          <p:attrName>style.visibility</p:attrName>
                                        </p:attrNameLst>
                                      </p:cBhvr>
                                      <p:to>
                                        <p:strVal val="visible"/>
                                      </p:to>
                                    </p:set>
                                    <p:anim calcmode="lin" valueType="num">
                                      <p:cBhvr>
                                        <p:cTn id="66" dur="500" fill="hold"/>
                                        <p:tgtEl>
                                          <p:spTgt spid="13">
                                            <p:txEl>
                                              <p:pRg st="7" end="7"/>
                                            </p:txEl>
                                          </p:spTgt>
                                        </p:tgtEl>
                                        <p:attrNameLst>
                                          <p:attrName>ppt_w</p:attrName>
                                        </p:attrNameLst>
                                      </p:cBhvr>
                                      <p:tavLst>
                                        <p:tav tm="0">
                                          <p:val>
                                            <p:fltVal val="0"/>
                                          </p:val>
                                        </p:tav>
                                        <p:tav tm="100000">
                                          <p:val>
                                            <p:strVal val="#ppt_w"/>
                                          </p:val>
                                        </p:tav>
                                      </p:tavLst>
                                    </p:anim>
                                    <p:anim calcmode="lin" valueType="num">
                                      <p:cBhvr>
                                        <p:cTn id="67" dur="500" fill="hold"/>
                                        <p:tgtEl>
                                          <p:spTgt spid="1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68" fill="hold">
                      <p:stCondLst>
                        <p:cond delay="indefinite"/>
                      </p:stCondLst>
                      <p:childTnLst>
                        <p:par>
                          <p:cTn id="69" fill="hold">
                            <p:stCondLst>
                              <p:cond delay="0"/>
                            </p:stCondLst>
                            <p:childTnLst>
                              <p:par>
                                <p:cTn id="70" presetID="37" presetClass="entr" presetSubtype="0" fill="hold" nodeType="clickEffect">
                                  <p:stCondLst>
                                    <p:cond delay="0"/>
                                  </p:stCondLst>
                                  <p:childTnLst>
                                    <p:set>
                                      <p:cBhvr>
                                        <p:cTn id="71" dur="1" fill="hold">
                                          <p:stCondLst>
                                            <p:cond delay="0"/>
                                          </p:stCondLst>
                                        </p:cTn>
                                        <p:tgtEl>
                                          <p:spTgt spid="6">
                                            <p:txEl>
                                              <p:pRg st="0" end="0"/>
                                            </p:txEl>
                                          </p:spTgt>
                                        </p:tgtEl>
                                        <p:attrNameLst>
                                          <p:attrName>style.visibility</p:attrName>
                                        </p:attrNameLst>
                                      </p:cBhvr>
                                      <p:to>
                                        <p:strVal val="visible"/>
                                      </p:to>
                                    </p:set>
                                    <p:animEffect transition="in" filter="fade">
                                      <p:cBhvr>
                                        <p:cTn id="72" dur="1000"/>
                                        <p:tgtEl>
                                          <p:spTgt spid="6">
                                            <p:txEl>
                                              <p:pRg st="0" end="0"/>
                                            </p:txEl>
                                          </p:spTgt>
                                        </p:tgtEl>
                                      </p:cBhvr>
                                    </p:animEffect>
                                    <p:anim calcmode="lin" valueType="num">
                                      <p:cBhvr>
                                        <p:cTn id="7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74"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75"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7" presetClass="entr" presetSubtype="10" fill="hold" nodeType="clickEffect">
                                  <p:stCondLst>
                                    <p:cond delay="0"/>
                                  </p:stCondLst>
                                  <p:childTnLst>
                                    <p:set>
                                      <p:cBhvr>
                                        <p:cTn id="79" dur="1" fill="hold">
                                          <p:stCondLst>
                                            <p:cond delay="0"/>
                                          </p:stCondLst>
                                        </p:cTn>
                                        <p:tgtEl>
                                          <p:spTgt spid="6">
                                            <p:txEl>
                                              <p:pRg st="1" end="1"/>
                                            </p:txEl>
                                          </p:spTgt>
                                        </p:tgtEl>
                                        <p:attrNameLst>
                                          <p:attrName>style.visibility</p:attrName>
                                        </p:attrNameLst>
                                      </p:cBhvr>
                                      <p:to>
                                        <p:strVal val="visible"/>
                                      </p:to>
                                    </p:set>
                                    <p:anim calcmode="lin" valueType="num">
                                      <p:cBhvr>
                                        <p:cTn id="80"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81" dur="500" fill="hold"/>
                                        <p:tgtEl>
                                          <p:spTgt spid="6">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17" presetClass="entr" presetSubtype="10" fill="hold" nodeType="clickEffect">
                                  <p:stCondLst>
                                    <p:cond delay="0"/>
                                  </p:stCondLst>
                                  <p:childTnLst>
                                    <p:set>
                                      <p:cBhvr>
                                        <p:cTn id="85" dur="1" fill="hold">
                                          <p:stCondLst>
                                            <p:cond delay="0"/>
                                          </p:stCondLst>
                                        </p:cTn>
                                        <p:tgtEl>
                                          <p:spTgt spid="6">
                                            <p:txEl>
                                              <p:pRg st="2" end="2"/>
                                            </p:txEl>
                                          </p:spTgt>
                                        </p:tgtEl>
                                        <p:attrNameLst>
                                          <p:attrName>style.visibility</p:attrName>
                                        </p:attrNameLst>
                                      </p:cBhvr>
                                      <p:to>
                                        <p:strVal val="visible"/>
                                      </p:to>
                                    </p:set>
                                    <p:anim calcmode="lin" valueType="num">
                                      <p:cBhvr>
                                        <p:cTn id="86"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87" dur="500" fill="hold"/>
                                        <p:tgtEl>
                                          <p:spTgt spid="6">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17" presetClass="entr" presetSubtype="10" fill="hold" nodeType="clickEffect">
                                  <p:stCondLst>
                                    <p:cond delay="0"/>
                                  </p:stCondLst>
                                  <p:childTnLst>
                                    <p:set>
                                      <p:cBhvr>
                                        <p:cTn id="91" dur="1" fill="hold">
                                          <p:stCondLst>
                                            <p:cond delay="0"/>
                                          </p:stCondLst>
                                        </p:cTn>
                                        <p:tgtEl>
                                          <p:spTgt spid="6">
                                            <p:txEl>
                                              <p:pRg st="3" end="3"/>
                                            </p:txEl>
                                          </p:spTgt>
                                        </p:tgtEl>
                                        <p:attrNameLst>
                                          <p:attrName>style.visibility</p:attrName>
                                        </p:attrNameLst>
                                      </p:cBhvr>
                                      <p:to>
                                        <p:strVal val="visible"/>
                                      </p:to>
                                    </p:set>
                                    <p:anim calcmode="lin" valueType="num">
                                      <p:cBhvr>
                                        <p:cTn id="92"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93" dur="500" fill="hold"/>
                                        <p:tgtEl>
                                          <p:spTgt spid="6">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err="1">
                <a:solidFill>
                  <a:schemeClr val="bg1">
                    <a:lumMod val="95000"/>
                  </a:schemeClr>
                </a:solidFill>
                <a:latin typeface="Chalkduster" panose="03050602040202020205" pitchFamily="66" charset="77"/>
              </a:rPr>
              <a:t>Tips&amp;tricks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1504278" cy="430887"/>
          </a:xfrm>
          <a:prstGeom prst="rect">
            <a:avLst/>
          </a:prstGeom>
          <a:noFill/>
        </p:spPr>
        <p:txBody>
          <a:bodyPr wrap="square" rtlCol="0">
            <a:spAutoFit/>
          </a:bodyPr>
          <a:lstStyle/>
          <a:p>
            <a:r>
              <a:rPr lang="en-IT" sz="2200" dirty="0">
                <a:solidFill>
                  <a:schemeClr val="bg1"/>
                </a:solidFill>
                <a:latin typeface="+mj-lt"/>
              </a:rPr>
              <a:t>6) Avoid:</a:t>
            </a:r>
          </a:p>
        </p:txBody>
      </p:sp>
      <p:sp>
        <p:nvSpPr>
          <p:cNvPr id="13" name="TextBox 12">
            <a:extLst>
              <a:ext uri="{FF2B5EF4-FFF2-40B4-BE49-F238E27FC236}">
                <a16:creationId xmlns:a16="http://schemas.microsoft.com/office/drawing/2014/main" id="{EE184273-48F5-AF4F-8FC6-784DD2642442}"/>
              </a:ext>
            </a:extLst>
          </p:cNvPr>
          <p:cNvSpPr txBox="1"/>
          <p:nvPr/>
        </p:nvSpPr>
        <p:spPr>
          <a:xfrm>
            <a:off x="900114" y="2081264"/>
            <a:ext cx="9143999" cy="2071144"/>
          </a:xfrm>
          <a:prstGeom prst="rect">
            <a:avLst/>
          </a:prstGeom>
          <a:noFill/>
        </p:spPr>
        <p:txBody>
          <a:bodyPr wrap="square" rtlCol="0">
            <a:spAutoFit/>
          </a:bodyPr>
          <a:lstStyle/>
          <a:p>
            <a:pPr>
              <a:lnSpc>
                <a:spcPct val="150000"/>
              </a:lnSpc>
            </a:pPr>
            <a:r>
              <a:rPr lang="en-GB" sz="2200" dirty="0">
                <a:solidFill>
                  <a:schemeClr val="bg1"/>
                </a:solidFill>
                <a:latin typeface="+mj-lt"/>
              </a:rPr>
              <a:t>a. non-verbal noises (</a:t>
            </a:r>
            <a:r>
              <a:rPr lang="en-GB" sz="2200" i="1" dirty="0">
                <a:solidFill>
                  <a:schemeClr val="bg1"/>
                </a:solidFill>
                <a:latin typeface="+mj-lt"/>
              </a:rPr>
              <a:t>er</a:t>
            </a:r>
            <a:r>
              <a:rPr lang="en-GB" sz="2200" dirty="0">
                <a:solidFill>
                  <a:schemeClr val="bg1"/>
                </a:solidFill>
                <a:latin typeface="+mj-lt"/>
              </a:rPr>
              <a:t>, </a:t>
            </a:r>
            <a:r>
              <a:rPr lang="en-GB" sz="2200" i="1" dirty="0">
                <a:solidFill>
                  <a:schemeClr val="bg1"/>
                </a:solidFill>
                <a:latin typeface="+mj-lt"/>
              </a:rPr>
              <a:t>erm</a:t>
            </a:r>
            <a:r>
              <a:rPr lang="en-GB" sz="2200" dirty="0">
                <a:solidFill>
                  <a:schemeClr val="bg1"/>
                </a:solidFill>
                <a:latin typeface="+mj-lt"/>
              </a:rPr>
              <a:t>, </a:t>
            </a:r>
            <a:r>
              <a:rPr lang="en-GB" sz="2200" i="1" dirty="0">
                <a:solidFill>
                  <a:schemeClr val="bg1"/>
                </a:solidFill>
                <a:latin typeface="+mj-lt"/>
              </a:rPr>
              <a:t>ah</a:t>
            </a:r>
            <a:r>
              <a:rPr lang="en-GB" sz="2200" dirty="0">
                <a:solidFill>
                  <a:schemeClr val="bg1"/>
                </a:solidFill>
                <a:latin typeface="+mj-lt"/>
              </a:rPr>
              <a:t>… )</a:t>
            </a:r>
          </a:p>
          <a:p>
            <a:pPr>
              <a:lnSpc>
                <a:spcPct val="150000"/>
              </a:lnSpc>
            </a:pPr>
            <a:r>
              <a:rPr lang="en-GB" sz="2200" dirty="0">
                <a:solidFill>
                  <a:schemeClr val="bg1"/>
                </a:solidFill>
                <a:latin typeface="+mj-lt"/>
              </a:rPr>
              <a:t>b. too many English discourse markers (</a:t>
            </a:r>
            <a:r>
              <a:rPr lang="en-GB" sz="2200" i="1" dirty="0">
                <a:solidFill>
                  <a:schemeClr val="bg1"/>
                </a:solidFill>
                <a:latin typeface="+mj-lt"/>
              </a:rPr>
              <a:t>ok</a:t>
            </a:r>
            <a:r>
              <a:rPr lang="en-GB" sz="2200" dirty="0">
                <a:solidFill>
                  <a:schemeClr val="bg1"/>
                </a:solidFill>
                <a:latin typeface="+mj-lt"/>
              </a:rPr>
              <a:t>, </a:t>
            </a:r>
            <a:r>
              <a:rPr lang="en-GB" sz="2200" i="1" dirty="0">
                <a:solidFill>
                  <a:schemeClr val="bg1"/>
                </a:solidFill>
                <a:latin typeface="+mj-lt"/>
              </a:rPr>
              <a:t>so</a:t>
            </a:r>
            <a:r>
              <a:rPr lang="en-GB" sz="2200" dirty="0">
                <a:solidFill>
                  <a:schemeClr val="bg1"/>
                </a:solidFill>
                <a:latin typeface="+mj-lt"/>
              </a:rPr>
              <a:t>, </a:t>
            </a:r>
            <a:r>
              <a:rPr lang="en-GB" sz="2200" i="1" dirty="0">
                <a:solidFill>
                  <a:schemeClr val="bg1"/>
                </a:solidFill>
                <a:latin typeface="+mj-lt"/>
              </a:rPr>
              <a:t>you know what I mean</a:t>
            </a:r>
            <a:r>
              <a:rPr lang="en-GB" sz="2200" dirty="0">
                <a:solidFill>
                  <a:schemeClr val="bg1"/>
                </a:solidFill>
                <a:latin typeface="+mj-lt"/>
              </a:rPr>
              <a:t>…)</a:t>
            </a:r>
          </a:p>
          <a:p>
            <a:pPr>
              <a:lnSpc>
                <a:spcPct val="150000"/>
              </a:lnSpc>
            </a:pPr>
            <a:r>
              <a:rPr lang="en-GB" sz="2200" dirty="0">
                <a:solidFill>
                  <a:schemeClr val="bg1"/>
                </a:solidFill>
                <a:latin typeface="+mj-lt"/>
              </a:rPr>
              <a:t>c. and most importantly, native language discourse markers (</a:t>
            </a:r>
            <a:r>
              <a:rPr lang="en-GB" sz="2200" dirty="0" err="1">
                <a:solidFill>
                  <a:schemeClr val="bg1"/>
                </a:solidFill>
                <a:latin typeface="+mj-lt"/>
              </a:rPr>
              <a:t>cioè</a:t>
            </a:r>
            <a:r>
              <a:rPr lang="en-GB" sz="2200" dirty="0">
                <a:solidFill>
                  <a:schemeClr val="bg1"/>
                </a:solidFill>
                <a:latin typeface="+mj-lt"/>
              </a:rPr>
              <a:t>, </a:t>
            </a:r>
            <a:r>
              <a:rPr lang="en-GB" sz="2200" dirty="0" err="1">
                <a:solidFill>
                  <a:schemeClr val="bg1"/>
                </a:solidFill>
                <a:latin typeface="+mj-lt"/>
              </a:rPr>
              <a:t>allora</a:t>
            </a:r>
            <a:r>
              <a:rPr lang="en-GB" sz="2200" dirty="0">
                <a:solidFill>
                  <a:schemeClr val="bg1"/>
                </a:solidFill>
                <a:latin typeface="+mj-lt"/>
              </a:rPr>
              <a:t>, no…)</a:t>
            </a:r>
          </a:p>
          <a:p>
            <a:pPr>
              <a:lnSpc>
                <a:spcPct val="150000"/>
              </a:lnSpc>
            </a:pPr>
            <a:endParaRPr lang="en-GB" sz="2200" dirty="0">
              <a:solidFill>
                <a:schemeClr val="bg1"/>
              </a:solidFill>
              <a:latin typeface="+mj-lt"/>
            </a:endParaRPr>
          </a:p>
        </p:txBody>
      </p:sp>
      <p:sp>
        <p:nvSpPr>
          <p:cNvPr id="6" name="TextBox 5">
            <a:extLst>
              <a:ext uri="{FF2B5EF4-FFF2-40B4-BE49-F238E27FC236}">
                <a16:creationId xmlns:a16="http://schemas.microsoft.com/office/drawing/2014/main" id="{5B0F636E-6B89-F540-BA4A-8E80F7F196C4}"/>
              </a:ext>
            </a:extLst>
          </p:cNvPr>
          <p:cNvSpPr txBox="1"/>
          <p:nvPr/>
        </p:nvSpPr>
        <p:spPr>
          <a:xfrm>
            <a:off x="3143418" y="4583295"/>
            <a:ext cx="8679236" cy="1891287"/>
          </a:xfrm>
          <a:prstGeom prst="rect">
            <a:avLst/>
          </a:prstGeom>
          <a:noFill/>
        </p:spPr>
        <p:txBody>
          <a:bodyPr wrap="square" rtlCol="0">
            <a:spAutoFit/>
          </a:bodyPr>
          <a:lstStyle/>
          <a:p>
            <a:pPr>
              <a:lnSpc>
                <a:spcPct val="150000"/>
              </a:lnSpc>
            </a:pPr>
            <a:r>
              <a:rPr lang="en-GB" sz="2000" dirty="0">
                <a:solidFill>
                  <a:schemeClr val="bg1"/>
                </a:solidFill>
                <a:latin typeface="+mj-lt"/>
              </a:rPr>
              <a:t>- try to avoid using words like </a:t>
            </a:r>
            <a:r>
              <a:rPr lang="en-GB" sz="2000" i="1" dirty="0">
                <a:solidFill>
                  <a:schemeClr val="bg1"/>
                </a:solidFill>
                <a:latin typeface="+mj-lt"/>
              </a:rPr>
              <a:t>and</a:t>
            </a:r>
            <a:r>
              <a:rPr lang="en-GB" sz="2000" dirty="0">
                <a:solidFill>
                  <a:schemeClr val="bg1"/>
                </a:solidFill>
                <a:latin typeface="+mj-lt"/>
              </a:rPr>
              <a:t>, </a:t>
            </a:r>
            <a:r>
              <a:rPr lang="en-GB" sz="2000" i="1" dirty="0">
                <a:solidFill>
                  <a:schemeClr val="bg1"/>
                </a:solidFill>
                <a:latin typeface="+mj-lt"/>
              </a:rPr>
              <a:t>but</a:t>
            </a:r>
            <a:r>
              <a:rPr lang="en-GB" sz="2000" dirty="0">
                <a:solidFill>
                  <a:schemeClr val="bg1"/>
                </a:solidFill>
                <a:latin typeface="+mj-lt"/>
              </a:rPr>
              <a:t>, </a:t>
            </a:r>
            <a:r>
              <a:rPr lang="en-GB" sz="2000" i="1" dirty="0">
                <a:solidFill>
                  <a:schemeClr val="bg1"/>
                </a:solidFill>
                <a:latin typeface="+mj-lt"/>
              </a:rPr>
              <a:t>also</a:t>
            </a:r>
            <a:r>
              <a:rPr lang="en-GB" sz="2000" dirty="0">
                <a:solidFill>
                  <a:schemeClr val="bg1"/>
                </a:solidFill>
                <a:latin typeface="+mj-lt"/>
              </a:rPr>
              <a:t>, </a:t>
            </a:r>
            <a:r>
              <a:rPr lang="en-GB" sz="2000" i="1" dirty="0">
                <a:solidFill>
                  <a:schemeClr val="bg1"/>
                </a:solidFill>
                <a:latin typeface="+mj-lt"/>
              </a:rPr>
              <a:t>however</a:t>
            </a:r>
            <a:r>
              <a:rPr lang="en-GB" sz="2000" dirty="0">
                <a:solidFill>
                  <a:schemeClr val="bg1"/>
                </a:solidFill>
                <a:latin typeface="+mj-lt"/>
              </a:rPr>
              <a:t>, </a:t>
            </a:r>
            <a:r>
              <a:rPr lang="en-GB" sz="2000" i="1" dirty="0">
                <a:solidFill>
                  <a:schemeClr val="bg1"/>
                </a:solidFill>
                <a:latin typeface="+mj-lt"/>
              </a:rPr>
              <a:t>which</a:t>
            </a:r>
            <a:r>
              <a:rPr lang="en-GB" sz="2000" dirty="0">
                <a:solidFill>
                  <a:schemeClr val="bg1"/>
                </a:solidFill>
                <a:latin typeface="+mj-lt"/>
              </a:rPr>
              <a:t>, and </a:t>
            </a:r>
            <a:r>
              <a:rPr lang="en-GB" sz="2000" i="1" dirty="0">
                <a:solidFill>
                  <a:schemeClr val="bg1"/>
                </a:solidFill>
                <a:latin typeface="+mj-lt"/>
              </a:rPr>
              <a:t>that</a:t>
            </a:r>
            <a:r>
              <a:rPr lang="en-GB" sz="2000" dirty="0">
                <a:solidFill>
                  <a:schemeClr val="bg1"/>
                </a:solidFill>
                <a:latin typeface="+mj-lt"/>
              </a:rPr>
              <a:t> because your tendency is probably to say </a:t>
            </a:r>
            <a:r>
              <a:rPr lang="en-GB" sz="2000" i="1" dirty="0">
                <a:solidFill>
                  <a:schemeClr val="bg1"/>
                </a:solidFill>
                <a:latin typeface="+mj-lt"/>
              </a:rPr>
              <a:t>er</a:t>
            </a:r>
            <a:r>
              <a:rPr lang="en-GB" sz="2000" dirty="0">
                <a:solidFill>
                  <a:schemeClr val="bg1"/>
                </a:solidFill>
                <a:latin typeface="+mj-lt"/>
              </a:rPr>
              <a:t> every time you use them</a:t>
            </a:r>
          </a:p>
          <a:p>
            <a:pPr>
              <a:lnSpc>
                <a:spcPct val="150000"/>
              </a:lnSpc>
            </a:pPr>
            <a:r>
              <a:rPr lang="en-GB" sz="2000" dirty="0">
                <a:solidFill>
                  <a:schemeClr val="bg1"/>
                </a:solidFill>
                <a:latin typeface="+mj-lt"/>
              </a:rPr>
              <a:t>- Speak in short sentences</a:t>
            </a:r>
          </a:p>
          <a:p>
            <a:pPr>
              <a:lnSpc>
                <a:spcPct val="150000"/>
              </a:lnSpc>
            </a:pPr>
            <a:r>
              <a:rPr lang="en-GB" sz="2000" dirty="0">
                <a:solidFill>
                  <a:schemeClr val="bg1"/>
                </a:solidFill>
                <a:latin typeface="+mj-lt"/>
              </a:rPr>
              <a:t>- Pause/breath instead of saying “er”</a:t>
            </a:r>
          </a:p>
        </p:txBody>
      </p:sp>
    </p:spTree>
    <p:extLst>
      <p:ext uri="{BB962C8B-B14F-4D97-AF65-F5344CB8AC3E}">
        <p14:creationId xmlns:p14="http://schemas.microsoft.com/office/powerpoint/2010/main" val="426925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3">
                                            <p:txEl>
                                              <p:pRg st="1" end="1"/>
                                            </p:txEl>
                                          </p:spTgt>
                                        </p:tgtEl>
                                        <p:attrNameLst>
                                          <p:attrName>style.visibility</p:attrName>
                                        </p:attrNameLst>
                                      </p:cBhvr>
                                      <p:to>
                                        <p:strVal val="visible"/>
                                      </p:to>
                                    </p:set>
                                    <p:anim calcmode="lin" valueType="num">
                                      <p:cBhvr>
                                        <p:cTn id="30"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13">
                                            <p:txEl>
                                              <p:pRg st="2" end="2"/>
                                            </p:txEl>
                                          </p:spTgt>
                                        </p:tgtEl>
                                        <p:attrNameLst>
                                          <p:attrName>style.visibility</p:attrName>
                                        </p:attrNameLst>
                                      </p:cBhvr>
                                      <p:to>
                                        <p:strVal val="visible"/>
                                      </p:to>
                                    </p:set>
                                    <p:anim calcmode="lin" valueType="num">
                                      <p:cBhvr>
                                        <p:cTn id="36"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 calcmode="lin" valueType="num">
                                      <p:cBhvr additive="base">
                                        <p:cTn id="42" dur="500"/>
                                        <p:tgtEl>
                                          <p:spTgt spid="6">
                                            <p:txEl>
                                              <p:pRg st="0" end="0"/>
                                            </p:txEl>
                                          </p:spTgt>
                                        </p:tgtEl>
                                        <p:attrNameLst>
                                          <p:attrName>ppt_y</p:attrName>
                                        </p:attrNameLst>
                                      </p:cBhvr>
                                      <p:tavLst>
                                        <p:tav tm="0">
                                          <p:val>
                                            <p:strVal val="#ppt_y+#ppt_h*1.125000"/>
                                          </p:val>
                                        </p:tav>
                                        <p:tav tm="100000">
                                          <p:val>
                                            <p:strVal val="#ppt_y"/>
                                          </p:val>
                                        </p:tav>
                                      </p:tavLst>
                                    </p:anim>
                                    <p:animEffect transition="in" filter="wipe(up)">
                                      <p:cBhvr>
                                        <p:cTn id="43" dur="500"/>
                                        <p:tgtEl>
                                          <p:spTgt spid="6">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nodeType="clickEffect">
                                  <p:stCondLst>
                                    <p:cond delay="0"/>
                                  </p:stCondLst>
                                  <p:childTnLst>
                                    <p:set>
                                      <p:cBhvr>
                                        <p:cTn id="47" dur="1" fill="hold">
                                          <p:stCondLst>
                                            <p:cond delay="0"/>
                                          </p:stCondLst>
                                        </p:cTn>
                                        <p:tgtEl>
                                          <p:spTgt spid="6">
                                            <p:txEl>
                                              <p:pRg st="1" end="1"/>
                                            </p:txEl>
                                          </p:spTgt>
                                        </p:tgtEl>
                                        <p:attrNameLst>
                                          <p:attrName>style.visibility</p:attrName>
                                        </p:attrNameLst>
                                      </p:cBhvr>
                                      <p:to>
                                        <p:strVal val="visible"/>
                                      </p:to>
                                    </p:set>
                                    <p:anim calcmode="lin" valueType="num">
                                      <p:cBhvr additive="base">
                                        <p:cTn id="48" dur="500"/>
                                        <p:tgtEl>
                                          <p:spTgt spid="6">
                                            <p:txEl>
                                              <p:pRg st="1" end="1"/>
                                            </p:txEl>
                                          </p:spTgt>
                                        </p:tgtEl>
                                        <p:attrNameLst>
                                          <p:attrName>ppt_y</p:attrName>
                                        </p:attrNameLst>
                                      </p:cBhvr>
                                      <p:tavLst>
                                        <p:tav tm="0">
                                          <p:val>
                                            <p:strVal val="#ppt_y+#ppt_h*1.125000"/>
                                          </p:val>
                                        </p:tav>
                                        <p:tav tm="100000">
                                          <p:val>
                                            <p:strVal val="#ppt_y"/>
                                          </p:val>
                                        </p:tav>
                                      </p:tavLst>
                                    </p:anim>
                                    <p:animEffect transition="in" filter="wipe(up)">
                                      <p:cBhvr>
                                        <p:cTn id="49" dur="500"/>
                                        <p:tgtEl>
                                          <p:spTgt spid="6">
                                            <p:txEl>
                                              <p:pRg st="1" end="1"/>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2" presetClass="entr" presetSubtype="4" fill="hold" nodeType="clickEffect">
                                  <p:stCondLst>
                                    <p:cond delay="0"/>
                                  </p:stCondLst>
                                  <p:childTnLst>
                                    <p:set>
                                      <p:cBhvr>
                                        <p:cTn id="53" dur="1" fill="hold">
                                          <p:stCondLst>
                                            <p:cond delay="0"/>
                                          </p:stCondLst>
                                        </p:cTn>
                                        <p:tgtEl>
                                          <p:spTgt spid="6">
                                            <p:txEl>
                                              <p:pRg st="2" end="2"/>
                                            </p:txEl>
                                          </p:spTgt>
                                        </p:tgtEl>
                                        <p:attrNameLst>
                                          <p:attrName>style.visibility</p:attrName>
                                        </p:attrNameLst>
                                      </p:cBhvr>
                                      <p:to>
                                        <p:strVal val="visible"/>
                                      </p:to>
                                    </p:set>
                                    <p:anim calcmode="lin" valueType="num">
                                      <p:cBhvr additive="base">
                                        <p:cTn id="54" dur="500"/>
                                        <p:tgtEl>
                                          <p:spTgt spid="6">
                                            <p:txEl>
                                              <p:pRg st="2" end="2"/>
                                            </p:txEl>
                                          </p:spTgt>
                                        </p:tgtEl>
                                        <p:attrNameLst>
                                          <p:attrName>ppt_y</p:attrName>
                                        </p:attrNameLst>
                                      </p:cBhvr>
                                      <p:tavLst>
                                        <p:tav tm="0">
                                          <p:val>
                                            <p:strVal val="#ppt_y+#ppt_h*1.125000"/>
                                          </p:val>
                                        </p:tav>
                                        <p:tav tm="100000">
                                          <p:val>
                                            <p:strVal val="#ppt_y"/>
                                          </p:val>
                                        </p:tav>
                                      </p:tavLst>
                                    </p:anim>
                                    <p:animEffect transition="in" filter="wipe(up)">
                                      <p:cBhvr>
                                        <p:cTn id="5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1409700" y="385763"/>
            <a:ext cx="9144000" cy="1023938"/>
          </a:xfrm>
        </p:spPr>
        <p:txBody>
          <a:bodyPr>
            <a:normAutofit/>
          </a:bodyPr>
          <a:lstStyle/>
          <a:p>
            <a:r>
              <a:rPr lang="en-GB" dirty="0">
                <a:solidFill>
                  <a:schemeClr val="bg1">
                    <a:lumMod val="95000"/>
                  </a:schemeClr>
                </a:solidFill>
                <a:latin typeface="Chalkduster" panose="03050602040202020205" pitchFamily="66" charset="77"/>
              </a:rPr>
              <a:t>…to end with</a:t>
            </a:r>
            <a:endParaRPr lang="en-IT" dirty="0">
              <a:solidFill>
                <a:schemeClr val="bg1">
                  <a:lumMod val="95000"/>
                </a:schemeClr>
              </a:solidFill>
              <a:latin typeface="Chalkduster" panose="03050602040202020205" pitchFamily="66" charset="77"/>
            </a:endParaRPr>
          </a:p>
        </p:txBody>
      </p:sp>
      <p:sp>
        <p:nvSpPr>
          <p:cNvPr id="5" name="TextBox 4">
            <a:extLst>
              <a:ext uri="{FF2B5EF4-FFF2-40B4-BE49-F238E27FC236}">
                <a16:creationId xmlns:a16="http://schemas.microsoft.com/office/drawing/2014/main" id="{9CFB4C41-FCD6-FF43-956D-F5C970E4EE56}"/>
              </a:ext>
            </a:extLst>
          </p:cNvPr>
          <p:cNvSpPr txBox="1"/>
          <p:nvPr/>
        </p:nvSpPr>
        <p:spPr>
          <a:xfrm>
            <a:off x="643609" y="1650377"/>
            <a:ext cx="4814216" cy="4708981"/>
          </a:xfrm>
          <a:prstGeom prst="rect">
            <a:avLst/>
          </a:prstGeom>
          <a:noFill/>
        </p:spPr>
        <p:txBody>
          <a:bodyPr wrap="square" rtlCol="0">
            <a:spAutoFit/>
          </a:bodyPr>
          <a:lstStyle/>
          <a:p>
            <a:r>
              <a:rPr lang="en-GB" sz="2200" dirty="0">
                <a:solidFill>
                  <a:schemeClr val="bg1"/>
                </a:solidFill>
                <a:latin typeface="+mj-lt"/>
              </a:rPr>
              <a:t>A good presentation of a paper can be a delightful experience, an elegant performance, a memorable show for its audience. During the course of my scientific career, I have seen thousands of presentations. Most go immediately into oblivion, but some stay in the memory for a lifetime. There’s no doubt about it: good speaking skills are more important than dazzling PowerPoint slides.</a:t>
            </a:r>
          </a:p>
          <a:p>
            <a:endParaRPr lang="en-GB" sz="2200" dirty="0">
              <a:solidFill>
                <a:schemeClr val="bg1"/>
              </a:solidFill>
              <a:latin typeface="+mj-lt"/>
            </a:endParaRPr>
          </a:p>
          <a:p>
            <a:r>
              <a:rPr lang="en-GB" dirty="0">
                <a:solidFill>
                  <a:schemeClr val="bg1"/>
                </a:solidFill>
                <a:latin typeface="+mj-lt"/>
              </a:rPr>
              <a:t>[</a:t>
            </a:r>
            <a:r>
              <a:rPr lang="en-GB" dirty="0" err="1">
                <a:solidFill>
                  <a:schemeClr val="bg1"/>
                </a:solidFill>
                <a:latin typeface="+mj-lt"/>
              </a:rPr>
              <a:t>Osmo</a:t>
            </a:r>
            <a:r>
              <a:rPr lang="en-GB" dirty="0">
                <a:solidFill>
                  <a:schemeClr val="bg1"/>
                </a:solidFill>
                <a:latin typeface="+mj-lt"/>
              </a:rPr>
              <a:t> </a:t>
            </a:r>
            <a:r>
              <a:rPr lang="en-GB" dirty="0" err="1">
                <a:solidFill>
                  <a:schemeClr val="bg1"/>
                </a:solidFill>
                <a:latin typeface="+mj-lt"/>
              </a:rPr>
              <a:t>Pekonen</a:t>
            </a:r>
            <a:r>
              <a:rPr lang="en-GB" dirty="0">
                <a:solidFill>
                  <a:schemeClr val="bg1"/>
                </a:solidFill>
                <a:latin typeface="+mj-lt"/>
              </a:rPr>
              <a:t>,</a:t>
            </a:r>
          </a:p>
          <a:p>
            <a:r>
              <a:rPr lang="en-GB" dirty="0">
                <a:solidFill>
                  <a:schemeClr val="bg1"/>
                </a:solidFill>
                <a:latin typeface="+mj-lt"/>
              </a:rPr>
              <a:t>Finnish author and mathematician]</a:t>
            </a:r>
          </a:p>
        </p:txBody>
      </p:sp>
      <p:pic>
        <p:nvPicPr>
          <p:cNvPr id="6" name="Picture 5">
            <a:extLst>
              <a:ext uri="{FF2B5EF4-FFF2-40B4-BE49-F238E27FC236}">
                <a16:creationId xmlns:a16="http://schemas.microsoft.com/office/drawing/2014/main" id="{C8002C3E-BA1A-B345-828A-CF82040739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8391" y="3119358"/>
            <a:ext cx="3240000" cy="3240000"/>
          </a:xfrm>
          <a:prstGeom prst="rect">
            <a:avLst/>
          </a:prstGeom>
        </p:spPr>
      </p:pic>
    </p:spTree>
    <p:extLst>
      <p:ext uri="{BB962C8B-B14F-4D97-AF65-F5344CB8AC3E}">
        <p14:creationId xmlns:p14="http://schemas.microsoft.com/office/powerpoint/2010/main" val="294557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5"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vertic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sz="5000" dirty="0">
                <a:solidFill>
                  <a:schemeClr val="bg1">
                    <a:lumMod val="95000"/>
                  </a:schemeClr>
                </a:solidFill>
                <a:latin typeface="Chalkduster" panose="03050602040202020205" pitchFamily="66" charset="77"/>
              </a:rPr>
              <a:t>Why writing down your script?</a:t>
            </a:r>
            <a:endParaRPr lang="en-IT" sz="5000"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82598"/>
            <a:ext cx="4228429" cy="430887"/>
          </a:xfrm>
          <a:prstGeom prst="rect">
            <a:avLst/>
          </a:prstGeom>
          <a:noFill/>
        </p:spPr>
        <p:txBody>
          <a:bodyPr wrap="square" rtlCol="0">
            <a:spAutoFit/>
          </a:bodyPr>
          <a:lstStyle/>
          <a:p>
            <a:r>
              <a:rPr lang="en-GB" sz="2200" dirty="0">
                <a:solidFill>
                  <a:schemeClr val="bg1"/>
                </a:solidFill>
                <a:latin typeface="+mj-lt"/>
              </a:rPr>
              <a:t>so that you can learn it by heart?</a:t>
            </a:r>
            <a:endParaRPr lang="en-IT" sz="2200" dirty="0">
              <a:solidFill>
                <a:schemeClr val="bg1"/>
              </a:solidFill>
              <a:latin typeface="+mj-lt"/>
            </a:endParaRPr>
          </a:p>
        </p:txBody>
      </p:sp>
      <p:sp>
        <p:nvSpPr>
          <p:cNvPr id="9" name="TextBox 8">
            <a:extLst>
              <a:ext uri="{FF2B5EF4-FFF2-40B4-BE49-F238E27FC236}">
                <a16:creationId xmlns:a16="http://schemas.microsoft.com/office/drawing/2014/main" id="{74CD8E1C-A411-6E46-A4B7-D909D0B3E0D6}"/>
              </a:ext>
            </a:extLst>
          </p:cNvPr>
          <p:cNvSpPr txBox="1"/>
          <p:nvPr/>
        </p:nvSpPr>
        <p:spPr>
          <a:xfrm>
            <a:off x="643609" y="3536654"/>
            <a:ext cx="2999704" cy="430887"/>
          </a:xfrm>
          <a:prstGeom prst="rect">
            <a:avLst/>
          </a:prstGeom>
          <a:noFill/>
        </p:spPr>
        <p:txBody>
          <a:bodyPr wrap="square" rtlCol="0">
            <a:spAutoFit/>
          </a:bodyPr>
          <a:lstStyle/>
          <a:p>
            <a:r>
              <a:rPr lang="en-GB" sz="2200" dirty="0">
                <a:solidFill>
                  <a:schemeClr val="bg1"/>
                </a:solidFill>
                <a:latin typeface="+mj-lt"/>
              </a:rPr>
              <a:t>It may help you decide:</a:t>
            </a:r>
            <a:endParaRPr lang="en-IT" sz="2200" dirty="0">
              <a:solidFill>
                <a:schemeClr val="bg1"/>
              </a:solidFill>
              <a:latin typeface="+mj-lt"/>
            </a:endParaRPr>
          </a:p>
        </p:txBody>
      </p:sp>
      <p:sp>
        <p:nvSpPr>
          <p:cNvPr id="11" name="TextBox 10">
            <a:extLst>
              <a:ext uri="{FF2B5EF4-FFF2-40B4-BE49-F238E27FC236}">
                <a16:creationId xmlns:a16="http://schemas.microsoft.com/office/drawing/2014/main" id="{C0F95A41-A14F-1440-861C-5B031619FC96}"/>
              </a:ext>
            </a:extLst>
          </p:cNvPr>
          <p:cNvSpPr txBox="1"/>
          <p:nvPr/>
        </p:nvSpPr>
        <p:spPr>
          <a:xfrm>
            <a:off x="1494956" y="4393745"/>
            <a:ext cx="8636541" cy="1563313"/>
          </a:xfrm>
          <a:prstGeom prst="rect">
            <a:avLst/>
          </a:prstGeom>
          <a:noFill/>
        </p:spPr>
        <p:txBody>
          <a:bodyPr wrap="square" rtlCol="0">
            <a:spAutoFit/>
          </a:bodyPr>
          <a:lstStyle/>
          <a:p>
            <a:pPr>
              <a:lnSpc>
                <a:spcPct val="150000"/>
              </a:lnSpc>
            </a:pPr>
            <a:r>
              <a:rPr lang="en-GB" sz="2200" dirty="0">
                <a:solidFill>
                  <a:schemeClr val="bg1"/>
                </a:solidFill>
                <a:latin typeface="+mj-lt"/>
              </a:rPr>
              <a:t>- the best structure and the best order for your slides</a:t>
            </a:r>
          </a:p>
          <a:p>
            <a:pPr>
              <a:lnSpc>
                <a:spcPct val="150000"/>
              </a:lnSpc>
            </a:pPr>
            <a:r>
              <a:rPr lang="en-GB" sz="2200" dirty="0">
                <a:solidFill>
                  <a:schemeClr val="bg1"/>
                </a:solidFill>
                <a:latin typeface="+mj-lt"/>
              </a:rPr>
              <a:t>- if specific slides can be cut</a:t>
            </a:r>
          </a:p>
          <a:p>
            <a:pPr>
              <a:lnSpc>
                <a:spcPct val="150000"/>
              </a:lnSpc>
            </a:pPr>
            <a:r>
              <a:rPr lang="en-GB" sz="2200" dirty="0">
                <a:solidFill>
                  <a:schemeClr val="bg1"/>
                </a:solidFill>
                <a:latin typeface="+mj-lt"/>
              </a:rPr>
              <a:t>- if the audience really needs to know what you plan to say</a:t>
            </a:r>
          </a:p>
        </p:txBody>
      </p:sp>
      <p:sp>
        <p:nvSpPr>
          <p:cNvPr id="12" name="Subtitle 2">
            <a:extLst>
              <a:ext uri="{FF2B5EF4-FFF2-40B4-BE49-F238E27FC236}">
                <a16:creationId xmlns:a16="http://schemas.microsoft.com/office/drawing/2014/main" id="{5E0F102C-49F4-1F41-BAD3-7AAE14822D69}"/>
              </a:ext>
            </a:extLst>
          </p:cNvPr>
          <p:cNvSpPr txBox="1">
            <a:spLocks/>
          </p:cNvSpPr>
          <p:nvPr/>
        </p:nvSpPr>
        <p:spPr>
          <a:xfrm>
            <a:off x="4677964" y="1536603"/>
            <a:ext cx="3380186" cy="57688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IT"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rPr>
              <a:t>Absolutely not!</a:t>
            </a:r>
          </a:p>
        </p:txBody>
      </p:sp>
      <p:sp>
        <p:nvSpPr>
          <p:cNvPr id="13" name="Subtitle 2">
            <a:extLst>
              <a:ext uri="{FF2B5EF4-FFF2-40B4-BE49-F238E27FC236}">
                <a16:creationId xmlns:a16="http://schemas.microsoft.com/office/drawing/2014/main" id="{D841714A-07E1-D344-BB52-D011887873CB}"/>
              </a:ext>
            </a:extLst>
          </p:cNvPr>
          <p:cNvSpPr txBox="1">
            <a:spLocks/>
          </p:cNvSpPr>
          <p:nvPr/>
        </p:nvSpPr>
        <p:spPr>
          <a:xfrm>
            <a:off x="5813227" y="2178250"/>
            <a:ext cx="5470924" cy="576882"/>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IT"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rPr>
              <a:t>forget a line and you’ll panic!</a:t>
            </a:r>
          </a:p>
        </p:txBody>
      </p:sp>
    </p:spTree>
    <p:extLst>
      <p:ext uri="{BB962C8B-B14F-4D97-AF65-F5344CB8AC3E}">
        <p14:creationId xmlns:p14="http://schemas.microsoft.com/office/powerpoint/2010/main" val="358768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 calcmode="lin" valueType="num">
                                      <p:cBhvr additive="base">
                                        <p:cTn id="30"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900" decel="100000" fill="hold"/>
                                        <p:tgtEl>
                                          <p:spTgt spid="9"/>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5" presetClass="entr" presetSubtype="0" fill="hold" nodeType="clickEffect">
                                  <p:stCondLst>
                                    <p:cond delay="0"/>
                                  </p:stCondLst>
                                  <p:childTnLst>
                                    <p:set>
                                      <p:cBhvr>
                                        <p:cTn id="43" dur="1" fill="hold">
                                          <p:stCondLst>
                                            <p:cond delay="0"/>
                                          </p:stCondLst>
                                        </p:cTn>
                                        <p:tgtEl>
                                          <p:spTgt spid="11">
                                            <p:txEl>
                                              <p:pRg st="0" end="0"/>
                                            </p:txEl>
                                          </p:spTgt>
                                        </p:tgtEl>
                                        <p:attrNameLst>
                                          <p:attrName>style.visibility</p:attrName>
                                        </p:attrNameLst>
                                      </p:cBhvr>
                                      <p:to>
                                        <p:strVal val="visible"/>
                                      </p:to>
                                    </p:set>
                                    <p:anim calcmode="lin" valueType="num">
                                      <p:cBhvr>
                                        <p:cTn id="44" dur="1000" fill="hold"/>
                                        <p:tgtEl>
                                          <p:spTgt spid="11">
                                            <p:txEl>
                                              <p:pRg st="0" end="0"/>
                                            </p:txEl>
                                          </p:spTgt>
                                        </p:tgtEl>
                                        <p:attrNameLst>
                                          <p:attrName>ppt_w</p:attrName>
                                        </p:attrNameLst>
                                      </p:cBhvr>
                                      <p:tavLst>
                                        <p:tav tm="0">
                                          <p:val>
                                            <p:strVal val="#ppt_w*0.70"/>
                                          </p:val>
                                        </p:tav>
                                        <p:tav tm="100000">
                                          <p:val>
                                            <p:strVal val="#ppt_w"/>
                                          </p:val>
                                        </p:tav>
                                      </p:tavLst>
                                    </p:anim>
                                    <p:anim calcmode="lin" valueType="num">
                                      <p:cBhvr>
                                        <p:cTn id="45" dur="1000" fill="hold"/>
                                        <p:tgtEl>
                                          <p:spTgt spid="11">
                                            <p:txEl>
                                              <p:pRg st="0" end="0"/>
                                            </p:txEl>
                                          </p:spTgt>
                                        </p:tgtEl>
                                        <p:attrNameLst>
                                          <p:attrName>ppt_h</p:attrName>
                                        </p:attrNameLst>
                                      </p:cBhvr>
                                      <p:tavLst>
                                        <p:tav tm="0">
                                          <p:val>
                                            <p:strVal val="#ppt_h"/>
                                          </p:val>
                                        </p:tav>
                                        <p:tav tm="100000">
                                          <p:val>
                                            <p:strVal val="#ppt_h"/>
                                          </p:val>
                                        </p:tav>
                                      </p:tavLst>
                                    </p:anim>
                                    <p:animEffect transition="in" filter="fade">
                                      <p:cBhvr>
                                        <p:cTn id="46" dur="1000"/>
                                        <p:tgtEl>
                                          <p:spTgt spid="11">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5" presetClass="entr" presetSubtype="0" fill="hold" nodeType="clickEffect">
                                  <p:stCondLst>
                                    <p:cond delay="0"/>
                                  </p:stCondLst>
                                  <p:childTnLst>
                                    <p:set>
                                      <p:cBhvr>
                                        <p:cTn id="50" dur="1" fill="hold">
                                          <p:stCondLst>
                                            <p:cond delay="0"/>
                                          </p:stCondLst>
                                        </p:cTn>
                                        <p:tgtEl>
                                          <p:spTgt spid="11">
                                            <p:txEl>
                                              <p:pRg st="1" end="1"/>
                                            </p:txEl>
                                          </p:spTgt>
                                        </p:tgtEl>
                                        <p:attrNameLst>
                                          <p:attrName>style.visibility</p:attrName>
                                        </p:attrNameLst>
                                      </p:cBhvr>
                                      <p:to>
                                        <p:strVal val="visible"/>
                                      </p:to>
                                    </p:set>
                                    <p:anim calcmode="lin" valueType="num">
                                      <p:cBhvr>
                                        <p:cTn id="51" dur="1000" fill="hold"/>
                                        <p:tgtEl>
                                          <p:spTgt spid="11">
                                            <p:txEl>
                                              <p:pRg st="1" end="1"/>
                                            </p:txEl>
                                          </p:spTgt>
                                        </p:tgtEl>
                                        <p:attrNameLst>
                                          <p:attrName>ppt_w</p:attrName>
                                        </p:attrNameLst>
                                      </p:cBhvr>
                                      <p:tavLst>
                                        <p:tav tm="0">
                                          <p:val>
                                            <p:strVal val="#ppt_w*0.70"/>
                                          </p:val>
                                        </p:tav>
                                        <p:tav tm="100000">
                                          <p:val>
                                            <p:strVal val="#ppt_w"/>
                                          </p:val>
                                        </p:tav>
                                      </p:tavLst>
                                    </p:anim>
                                    <p:anim calcmode="lin" valueType="num">
                                      <p:cBhvr>
                                        <p:cTn id="52" dur="1000" fill="hold"/>
                                        <p:tgtEl>
                                          <p:spTgt spid="11">
                                            <p:txEl>
                                              <p:pRg st="1" end="1"/>
                                            </p:txEl>
                                          </p:spTgt>
                                        </p:tgtEl>
                                        <p:attrNameLst>
                                          <p:attrName>ppt_h</p:attrName>
                                        </p:attrNameLst>
                                      </p:cBhvr>
                                      <p:tavLst>
                                        <p:tav tm="0">
                                          <p:val>
                                            <p:strVal val="#ppt_h"/>
                                          </p:val>
                                        </p:tav>
                                        <p:tav tm="100000">
                                          <p:val>
                                            <p:strVal val="#ppt_h"/>
                                          </p:val>
                                        </p:tav>
                                      </p:tavLst>
                                    </p:anim>
                                    <p:animEffect transition="in" filter="fade">
                                      <p:cBhvr>
                                        <p:cTn id="53" dur="1000"/>
                                        <p:tgtEl>
                                          <p:spTgt spid="11">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5" presetClass="entr" presetSubtype="0" fill="hold" nodeType="clickEffect">
                                  <p:stCondLst>
                                    <p:cond delay="0"/>
                                  </p:stCondLst>
                                  <p:childTnLst>
                                    <p:set>
                                      <p:cBhvr>
                                        <p:cTn id="57" dur="1" fill="hold">
                                          <p:stCondLst>
                                            <p:cond delay="0"/>
                                          </p:stCondLst>
                                        </p:cTn>
                                        <p:tgtEl>
                                          <p:spTgt spid="11">
                                            <p:txEl>
                                              <p:pRg st="2" end="2"/>
                                            </p:txEl>
                                          </p:spTgt>
                                        </p:tgtEl>
                                        <p:attrNameLst>
                                          <p:attrName>style.visibility</p:attrName>
                                        </p:attrNameLst>
                                      </p:cBhvr>
                                      <p:to>
                                        <p:strVal val="visible"/>
                                      </p:to>
                                    </p:set>
                                    <p:anim calcmode="lin" valueType="num">
                                      <p:cBhvr>
                                        <p:cTn id="58" dur="1000" fill="hold"/>
                                        <p:tgtEl>
                                          <p:spTgt spid="11">
                                            <p:txEl>
                                              <p:pRg st="2" end="2"/>
                                            </p:txEl>
                                          </p:spTgt>
                                        </p:tgtEl>
                                        <p:attrNameLst>
                                          <p:attrName>ppt_w</p:attrName>
                                        </p:attrNameLst>
                                      </p:cBhvr>
                                      <p:tavLst>
                                        <p:tav tm="0">
                                          <p:val>
                                            <p:strVal val="#ppt_w*0.70"/>
                                          </p:val>
                                        </p:tav>
                                        <p:tav tm="100000">
                                          <p:val>
                                            <p:strVal val="#ppt_w"/>
                                          </p:val>
                                        </p:tav>
                                      </p:tavLst>
                                    </p:anim>
                                    <p:anim calcmode="lin" valueType="num">
                                      <p:cBhvr>
                                        <p:cTn id="59" dur="1000" fill="hold"/>
                                        <p:tgtEl>
                                          <p:spTgt spid="11">
                                            <p:txEl>
                                              <p:pRg st="2" end="2"/>
                                            </p:txEl>
                                          </p:spTgt>
                                        </p:tgtEl>
                                        <p:attrNameLst>
                                          <p:attrName>ppt_h</p:attrName>
                                        </p:attrNameLst>
                                      </p:cBhvr>
                                      <p:tavLst>
                                        <p:tav tm="0">
                                          <p:val>
                                            <p:strVal val="#ppt_h"/>
                                          </p:val>
                                        </p:tav>
                                        <p:tav tm="100000">
                                          <p:val>
                                            <p:strVal val="#ppt_h"/>
                                          </p:val>
                                        </p:tav>
                                      </p:tavLst>
                                    </p:anim>
                                    <p:animEffect transition="in" filter="fade">
                                      <p:cBhvr>
                                        <p:cTn id="60" dur="10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9" grpId="0"/>
      <p:bldP spid="12" grpId="0" build="p"/>
      <p:bldP spid="1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549958"/>
          </a:xfrm>
        </p:spPr>
        <p:txBody>
          <a:bodyPr>
            <a:normAutofit/>
          </a:bodyPr>
          <a:lstStyle/>
          <a:p>
            <a:r>
              <a:rPr lang="en-GB" sz="5000" dirty="0">
                <a:solidFill>
                  <a:schemeClr val="bg1">
                    <a:lumMod val="95000"/>
                  </a:schemeClr>
                </a:solidFill>
                <a:latin typeface="Chalkduster" panose="03050602040202020205" pitchFamily="66" charset="77"/>
              </a:rPr>
              <a:t>Which parts need a more extensive writing?</a:t>
            </a:r>
            <a:endParaRPr lang="en-IT" sz="5000"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2148860"/>
            <a:ext cx="3342604" cy="430887"/>
          </a:xfrm>
          <a:prstGeom prst="rect">
            <a:avLst/>
          </a:prstGeom>
          <a:noFill/>
        </p:spPr>
        <p:txBody>
          <a:bodyPr wrap="square" rtlCol="0">
            <a:spAutoFit/>
          </a:bodyPr>
          <a:lstStyle/>
          <a:p>
            <a:r>
              <a:rPr lang="en-GB" sz="2200" dirty="0">
                <a:solidFill>
                  <a:schemeClr val="bg1"/>
                </a:solidFill>
                <a:latin typeface="+mj-lt"/>
              </a:rPr>
              <a:t>beginnings and endings </a:t>
            </a:r>
            <a:endParaRPr lang="en-IT" sz="2200" dirty="0">
              <a:solidFill>
                <a:schemeClr val="bg1"/>
              </a:solidFill>
              <a:latin typeface="+mj-lt"/>
            </a:endParaRPr>
          </a:p>
        </p:txBody>
      </p:sp>
      <p:sp>
        <p:nvSpPr>
          <p:cNvPr id="11" name="TextBox 10">
            <a:extLst>
              <a:ext uri="{FF2B5EF4-FFF2-40B4-BE49-F238E27FC236}">
                <a16:creationId xmlns:a16="http://schemas.microsoft.com/office/drawing/2014/main" id="{C0F95A41-A14F-1440-861C-5B031619FC96}"/>
              </a:ext>
            </a:extLst>
          </p:cNvPr>
          <p:cNvSpPr txBox="1"/>
          <p:nvPr/>
        </p:nvSpPr>
        <p:spPr>
          <a:xfrm>
            <a:off x="1109662" y="2732126"/>
            <a:ext cx="11077575" cy="547650"/>
          </a:xfrm>
          <a:prstGeom prst="rect">
            <a:avLst/>
          </a:prstGeom>
          <a:noFill/>
        </p:spPr>
        <p:txBody>
          <a:bodyPr wrap="square" rtlCol="0">
            <a:spAutoFit/>
          </a:bodyPr>
          <a:lstStyle/>
          <a:p>
            <a:pPr>
              <a:lnSpc>
                <a:spcPct val="150000"/>
              </a:lnSpc>
            </a:pPr>
            <a:r>
              <a:rPr lang="en-GB" sz="2200" dirty="0">
                <a:solidFill>
                  <a:schemeClr val="bg1"/>
                </a:solidFill>
                <a:latin typeface="+mj-lt"/>
              </a:rPr>
              <a:t>they tend to be less technical</a:t>
            </a:r>
          </a:p>
        </p:txBody>
      </p:sp>
      <p:sp>
        <p:nvSpPr>
          <p:cNvPr id="14" name="TextBox 13">
            <a:extLst>
              <a:ext uri="{FF2B5EF4-FFF2-40B4-BE49-F238E27FC236}">
                <a16:creationId xmlns:a16="http://schemas.microsoft.com/office/drawing/2014/main" id="{8E9E67E4-F9C0-2A49-A958-8E8383131A01}"/>
              </a:ext>
            </a:extLst>
          </p:cNvPr>
          <p:cNvSpPr txBox="1"/>
          <p:nvPr/>
        </p:nvSpPr>
        <p:spPr>
          <a:xfrm>
            <a:off x="1109662" y="3429000"/>
            <a:ext cx="7948613" cy="547650"/>
          </a:xfrm>
          <a:prstGeom prst="rect">
            <a:avLst/>
          </a:prstGeom>
          <a:noFill/>
        </p:spPr>
        <p:txBody>
          <a:bodyPr wrap="square" rtlCol="0">
            <a:spAutoFit/>
          </a:bodyPr>
          <a:lstStyle/>
          <a:p>
            <a:pPr>
              <a:lnSpc>
                <a:spcPct val="150000"/>
              </a:lnSpc>
            </a:pPr>
            <a:r>
              <a:rPr lang="en-GB" sz="2200" dirty="0">
                <a:solidFill>
                  <a:schemeClr val="bg1"/>
                </a:solidFill>
                <a:latin typeface="+mj-lt"/>
              </a:rPr>
              <a:t>are the places where presenters tend to improvise the most</a:t>
            </a:r>
          </a:p>
        </p:txBody>
      </p:sp>
      <p:sp>
        <p:nvSpPr>
          <p:cNvPr id="15" name="TextBox 14">
            <a:extLst>
              <a:ext uri="{FF2B5EF4-FFF2-40B4-BE49-F238E27FC236}">
                <a16:creationId xmlns:a16="http://schemas.microsoft.com/office/drawing/2014/main" id="{396C1AA9-74B4-084F-AAC8-EE25DDE37FCA}"/>
              </a:ext>
            </a:extLst>
          </p:cNvPr>
          <p:cNvSpPr txBox="1"/>
          <p:nvPr/>
        </p:nvSpPr>
        <p:spPr>
          <a:xfrm>
            <a:off x="643610" y="4587268"/>
            <a:ext cx="3342604" cy="430887"/>
          </a:xfrm>
          <a:prstGeom prst="rect">
            <a:avLst/>
          </a:prstGeom>
          <a:noFill/>
        </p:spPr>
        <p:txBody>
          <a:bodyPr wrap="square" rtlCol="0">
            <a:spAutoFit/>
          </a:bodyPr>
          <a:lstStyle/>
          <a:p>
            <a:r>
              <a:rPr lang="en-GB" sz="2200" dirty="0">
                <a:solidFill>
                  <a:schemeClr val="bg1"/>
                </a:solidFill>
                <a:latin typeface="+mj-lt"/>
              </a:rPr>
              <a:t>Is improvising good?</a:t>
            </a:r>
            <a:endParaRPr lang="en-IT" sz="2200" dirty="0">
              <a:solidFill>
                <a:schemeClr val="bg1"/>
              </a:solidFill>
              <a:latin typeface="+mj-lt"/>
            </a:endParaRPr>
          </a:p>
        </p:txBody>
      </p:sp>
      <p:sp>
        <p:nvSpPr>
          <p:cNvPr id="16" name="Subtitle 2">
            <a:extLst>
              <a:ext uri="{FF2B5EF4-FFF2-40B4-BE49-F238E27FC236}">
                <a16:creationId xmlns:a16="http://schemas.microsoft.com/office/drawing/2014/main" id="{ECCF4D8C-A3EA-C245-9F3E-397200A3C182}"/>
              </a:ext>
            </a:extLst>
          </p:cNvPr>
          <p:cNvSpPr txBox="1">
            <a:spLocks/>
          </p:cNvSpPr>
          <p:nvPr/>
        </p:nvSpPr>
        <p:spPr>
          <a:xfrm>
            <a:off x="3910014" y="4514270"/>
            <a:ext cx="3380186" cy="57688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IT"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rPr>
              <a:t>Absolutely not!</a:t>
            </a:r>
          </a:p>
        </p:txBody>
      </p:sp>
      <p:sp>
        <p:nvSpPr>
          <p:cNvPr id="17" name="TextBox 16">
            <a:extLst>
              <a:ext uri="{FF2B5EF4-FFF2-40B4-BE49-F238E27FC236}">
                <a16:creationId xmlns:a16="http://schemas.microsoft.com/office/drawing/2014/main" id="{DCDD0EA2-EE7D-4745-8E2F-787644658BB2}"/>
              </a:ext>
            </a:extLst>
          </p:cNvPr>
          <p:cNvSpPr txBox="1"/>
          <p:nvPr/>
        </p:nvSpPr>
        <p:spPr>
          <a:xfrm>
            <a:off x="1109662" y="5436521"/>
            <a:ext cx="9077326" cy="545470"/>
          </a:xfrm>
          <a:prstGeom prst="rect">
            <a:avLst/>
          </a:prstGeom>
          <a:noFill/>
        </p:spPr>
        <p:txBody>
          <a:bodyPr wrap="square" rtlCol="0">
            <a:spAutoFit/>
          </a:bodyPr>
          <a:lstStyle/>
          <a:p>
            <a:pPr>
              <a:lnSpc>
                <a:spcPct val="150000"/>
              </a:lnSpc>
            </a:pPr>
            <a:r>
              <a:rPr lang="en-GB" sz="2200" dirty="0">
                <a:solidFill>
                  <a:schemeClr val="bg1"/>
                </a:solidFill>
                <a:latin typeface="+mj-lt"/>
              </a:rPr>
              <a:t>It takes time </a:t>
            </a:r>
            <a:r>
              <a:rPr lang="en-GB" sz="2200" dirty="0">
                <a:solidFill>
                  <a:schemeClr val="bg1"/>
                </a:solidFill>
                <a:latin typeface="+mj-lt"/>
                <a:sym typeface="Wingdings" pitchFamily="2" charset="2"/>
              </a:rPr>
              <a:t> less time for explaining and emphasizing your key points</a:t>
            </a:r>
            <a:endParaRPr lang="en-GB" sz="2200" dirty="0">
              <a:solidFill>
                <a:schemeClr val="bg1"/>
              </a:solidFill>
              <a:latin typeface="+mj-lt"/>
            </a:endParaRPr>
          </a:p>
        </p:txBody>
      </p:sp>
    </p:spTree>
    <p:extLst>
      <p:ext uri="{BB962C8B-B14F-4D97-AF65-F5344CB8AC3E}">
        <p14:creationId xmlns:p14="http://schemas.microsoft.com/office/powerpoint/2010/main" val="198248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900" decel="100000" fill="hold"/>
                                        <p:tgtEl>
                                          <p:spTgt spid="11"/>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900" decel="100000" fill="hold"/>
                                        <p:tgtEl>
                                          <p:spTgt spid="14"/>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900" decel="100000" fill="hold"/>
                                        <p:tgtEl>
                                          <p:spTgt spid="15"/>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6">
                                            <p:txEl>
                                              <p:pRg st="0" end="0"/>
                                            </p:txEl>
                                          </p:spTgt>
                                        </p:tgtEl>
                                        <p:attrNameLst>
                                          <p:attrName>style.visibility</p:attrName>
                                        </p:attrNameLst>
                                      </p:cBhvr>
                                      <p:to>
                                        <p:strVal val="visible"/>
                                      </p:to>
                                    </p:set>
                                    <p:anim calcmode="lin" valueType="num">
                                      <p:cBhvr additive="base">
                                        <p:cTn id="48"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900" decel="100000" fill="hold"/>
                                        <p:tgtEl>
                                          <p:spTgt spid="17"/>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P spid="14" grpId="0"/>
      <p:bldP spid="15" grpId="0"/>
      <p:bldP spid="16" grpId="0" build="p"/>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err="1">
                <a:solidFill>
                  <a:schemeClr val="bg1">
                    <a:lumMod val="95000"/>
                  </a:schemeClr>
                </a:solidFill>
                <a:latin typeface="Chalkduster" panose="03050602040202020205" pitchFamily="66" charset="77"/>
              </a:rPr>
              <a:t>Tips&amp;tricks</a:t>
            </a:r>
            <a:endParaRPr lang="en-IT" dirty="0">
              <a:solidFill>
                <a:schemeClr val="bg1">
                  <a:lumMod val="95000"/>
                </a:schemeClr>
              </a:solidFill>
              <a:latin typeface="Chalkduster" panose="03050602040202020205" pitchFamily="66" charset="77"/>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1201882" y="2242985"/>
            <a:ext cx="8486775" cy="4102470"/>
          </a:xfrm>
          <a:prstGeom prst="rect">
            <a:avLst/>
          </a:prstGeom>
          <a:noFill/>
        </p:spPr>
        <p:txBody>
          <a:bodyPr wrap="square" rtlCol="0">
            <a:spAutoFit/>
          </a:bodyPr>
          <a:lstStyle/>
          <a:p>
            <a:pPr>
              <a:lnSpc>
                <a:spcPct val="150000"/>
              </a:lnSpc>
            </a:pPr>
            <a:r>
              <a:rPr lang="en-GB" sz="2200" dirty="0">
                <a:solidFill>
                  <a:schemeClr val="bg1"/>
                </a:solidFill>
                <a:latin typeface="+mj-lt"/>
              </a:rPr>
              <a:t>A. Don’t lift text directly from your paper</a:t>
            </a:r>
          </a:p>
          <a:p>
            <a:pPr>
              <a:lnSpc>
                <a:spcPct val="150000"/>
              </a:lnSpc>
            </a:pPr>
            <a:r>
              <a:rPr lang="en-GB" sz="2200" dirty="0">
                <a:solidFill>
                  <a:schemeClr val="bg1"/>
                </a:solidFill>
                <a:latin typeface="+mj-lt"/>
              </a:rPr>
              <a:t>B. Only have one idea per sentence</a:t>
            </a:r>
          </a:p>
          <a:p>
            <a:pPr>
              <a:lnSpc>
                <a:spcPct val="150000"/>
              </a:lnSpc>
            </a:pPr>
            <a:r>
              <a:rPr lang="en-GB" sz="2200" dirty="0">
                <a:solidFill>
                  <a:schemeClr val="bg1"/>
                </a:solidFill>
                <a:latin typeface="+mj-lt"/>
              </a:rPr>
              <a:t>C. Be concise — only say things that add value</a:t>
            </a:r>
          </a:p>
          <a:p>
            <a:pPr>
              <a:lnSpc>
                <a:spcPct val="150000"/>
              </a:lnSpc>
            </a:pPr>
            <a:r>
              <a:rPr lang="en-GB" sz="2200" dirty="0">
                <a:solidFill>
                  <a:schemeClr val="bg1"/>
                </a:solidFill>
                <a:latin typeface="+mj-lt"/>
              </a:rPr>
              <a:t>D. Simplify sentences that are difficult to say</a:t>
            </a:r>
          </a:p>
          <a:p>
            <a:pPr>
              <a:lnSpc>
                <a:spcPct val="150000"/>
              </a:lnSpc>
            </a:pPr>
            <a:r>
              <a:rPr lang="en-GB" sz="2200" dirty="0">
                <a:solidFill>
                  <a:schemeClr val="bg1"/>
                </a:solidFill>
                <a:latin typeface="+mj-lt"/>
              </a:rPr>
              <a:t>E. Do not use synonyms for technical/keywords</a:t>
            </a:r>
          </a:p>
          <a:p>
            <a:pPr>
              <a:lnSpc>
                <a:spcPct val="150000"/>
              </a:lnSpc>
            </a:pPr>
            <a:r>
              <a:rPr lang="en-GB" sz="2200" dirty="0">
                <a:solidFill>
                  <a:schemeClr val="bg1"/>
                </a:solidFill>
                <a:latin typeface="+mj-lt"/>
              </a:rPr>
              <a:t>F. Only use synonyms for non-technical words</a:t>
            </a:r>
          </a:p>
          <a:p>
            <a:pPr>
              <a:lnSpc>
                <a:spcPct val="150000"/>
              </a:lnSpc>
            </a:pPr>
            <a:r>
              <a:rPr lang="en-GB" sz="2200" dirty="0">
                <a:solidFill>
                  <a:schemeClr val="bg1"/>
                </a:solidFill>
                <a:latin typeface="+mj-lt"/>
              </a:rPr>
              <a:t>G. Use verbs rather than nouns</a:t>
            </a:r>
          </a:p>
          <a:p>
            <a:pPr>
              <a:lnSpc>
                <a:spcPct val="150000"/>
              </a:lnSpc>
            </a:pPr>
            <a:r>
              <a:rPr lang="en-GB" sz="2200" dirty="0">
                <a:solidFill>
                  <a:schemeClr val="bg1"/>
                </a:solidFill>
                <a:latin typeface="+mj-lt"/>
              </a:rPr>
              <a:t>H. Avoid abstract nouns, generic quantities, unspecified adjectives</a:t>
            </a:r>
          </a:p>
        </p:txBody>
      </p:sp>
      <p:sp>
        <p:nvSpPr>
          <p:cNvPr id="6" name="TextBox 5">
            <a:extLst>
              <a:ext uri="{FF2B5EF4-FFF2-40B4-BE49-F238E27FC236}">
                <a16:creationId xmlns:a16="http://schemas.microsoft.com/office/drawing/2014/main" id="{65764DBE-9F55-304F-AE32-D641B0A44CFC}"/>
              </a:ext>
            </a:extLst>
          </p:cNvPr>
          <p:cNvSpPr txBox="1"/>
          <p:nvPr/>
        </p:nvSpPr>
        <p:spPr>
          <a:xfrm>
            <a:off x="643609" y="1650377"/>
            <a:ext cx="6857329" cy="430887"/>
          </a:xfrm>
          <a:prstGeom prst="rect">
            <a:avLst/>
          </a:prstGeom>
          <a:noFill/>
        </p:spPr>
        <p:txBody>
          <a:bodyPr wrap="square" rtlCol="0">
            <a:spAutoFit/>
          </a:bodyPr>
          <a:lstStyle/>
          <a:p>
            <a:r>
              <a:rPr lang="en-GB" sz="2200" dirty="0">
                <a:solidFill>
                  <a:schemeClr val="bg1"/>
                </a:solidFill>
                <a:latin typeface="+mj-lt"/>
              </a:rPr>
              <a:t>Start writing your script keeping this in mind:</a:t>
            </a:r>
            <a:endParaRPr lang="en-IT" sz="2200" dirty="0">
              <a:solidFill>
                <a:schemeClr val="bg1"/>
              </a:solidFill>
              <a:latin typeface="+mj-lt"/>
            </a:endParaRPr>
          </a:p>
        </p:txBody>
      </p:sp>
    </p:spTree>
    <p:extLst>
      <p:ext uri="{BB962C8B-B14F-4D97-AF65-F5344CB8AC3E}">
        <p14:creationId xmlns:p14="http://schemas.microsoft.com/office/powerpoint/2010/main" val="1424847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900" decel="100000" fill="hold"/>
                                        <p:tgtEl>
                                          <p:spTgt spid="6"/>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3">
                                            <p:txEl>
                                              <p:pRg st="1" end="1"/>
                                            </p:txEl>
                                          </p:spTgt>
                                        </p:tgtEl>
                                        <p:attrNameLst>
                                          <p:attrName>style.visibility</p:attrName>
                                        </p:attrNameLst>
                                      </p:cBhvr>
                                      <p:to>
                                        <p:strVal val="visible"/>
                                      </p:to>
                                    </p:set>
                                    <p:anim calcmode="lin" valueType="num">
                                      <p:cBhvr>
                                        <p:cTn id="30"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13">
                                            <p:txEl>
                                              <p:pRg st="2" end="2"/>
                                            </p:txEl>
                                          </p:spTgt>
                                        </p:tgtEl>
                                        <p:attrNameLst>
                                          <p:attrName>style.visibility</p:attrName>
                                        </p:attrNameLst>
                                      </p:cBhvr>
                                      <p:to>
                                        <p:strVal val="visible"/>
                                      </p:to>
                                    </p:set>
                                    <p:anim calcmode="lin" valueType="num">
                                      <p:cBhvr>
                                        <p:cTn id="36"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3">
                                            <p:txEl>
                                              <p:pRg st="3" end="3"/>
                                            </p:txEl>
                                          </p:spTgt>
                                        </p:tgtEl>
                                        <p:attrNameLst>
                                          <p:attrName>style.visibility</p:attrName>
                                        </p:attrNameLst>
                                      </p:cBhvr>
                                      <p:to>
                                        <p:strVal val="visible"/>
                                      </p:to>
                                    </p:set>
                                    <p:anim calcmode="lin" valueType="num">
                                      <p:cBhvr>
                                        <p:cTn id="42"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1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13">
                                            <p:txEl>
                                              <p:pRg st="4" end="4"/>
                                            </p:txEl>
                                          </p:spTgt>
                                        </p:tgtEl>
                                        <p:attrNameLst>
                                          <p:attrName>style.visibility</p:attrName>
                                        </p:attrNameLst>
                                      </p:cBhvr>
                                      <p:to>
                                        <p:strVal val="visible"/>
                                      </p:to>
                                    </p:set>
                                    <p:anim calcmode="lin" valueType="num">
                                      <p:cBhvr>
                                        <p:cTn id="48"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49" dur="500" fill="hold"/>
                                        <p:tgtEl>
                                          <p:spTgt spid="1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13">
                                            <p:txEl>
                                              <p:pRg st="5" end="5"/>
                                            </p:txEl>
                                          </p:spTgt>
                                        </p:tgtEl>
                                        <p:attrNameLst>
                                          <p:attrName>style.visibility</p:attrName>
                                        </p:attrNameLst>
                                      </p:cBhvr>
                                      <p:to>
                                        <p:strVal val="visible"/>
                                      </p:to>
                                    </p:set>
                                    <p:anim calcmode="lin" valueType="num">
                                      <p:cBhvr>
                                        <p:cTn id="54" dur="500" fill="hold"/>
                                        <p:tgtEl>
                                          <p:spTgt spid="13">
                                            <p:txEl>
                                              <p:pRg st="5" end="5"/>
                                            </p:txEl>
                                          </p:spTgt>
                                        </p:tgtEl>
                                        <p:attrNameLst>
                                          <p:attrName>ppt_w</p:attrName>
                                        </p:attrNameLst>
                                      </p:cBhvr>
                                      <p:tavLst>
                                        <p:tav tm="0">
                                          <p:val>
                                            <p:fltVal val="0"/>
                                          </p:val>
                                        </p:tav>
                                        <p:tav tm="100000">
                                          <p:val>
                                            <p:strVal val="#ppt_w"/>
                                          </p:val>
                                        </p:tav>
                                      </p:tavLst>
                                    </p:anim>
                                    <p:anim calcmode="lin" valueType="num">
                                      <p:cBhvr>
                                        <p:cTn id="55" dur="500" fill="hold"/>
                                        <p:tgtEl>
                                          <p:spTgt spid="1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10" fill="hold" nodeType="clickEffect">
                                  <p:stCondLst>
                                    <p:cond delay="0"/>
                                  </p:stCondLst>
                                  <p:childTnLst>
                                    <p:set>
                                      <p:cBhvr>
                                        <p:cTn id="59" dur="1" fill="hold">
                                          <p:stCondLst>
                                            <p:cond delay="0"/>
                                          </p:stCondLst>
                                        </p:cTn>
                                        <p:tgtEl>
                                          <p:spTgt spid="13">
                                            <p:txEl>
                                              <p:pRg st="6" end="6"/>
                                            </p:txEl>
                                          </p:spTgt>
                                        </p:tgtEl>
                                        <p:attrNameLst>
                                          <p:attrName>style.visibility</p:attrName>
                                        </p:attrNameLst>
                                      </p:cBhvr>
                                      <p:to>
                                        <p:strVal val="visible"/>
                                      </p:to>
                                    </p:set>
                                    <p:anim calcmode="lin" valueType="num">
                                      <p:cBhvr>
                                        <p:cTn id="60" dur="500" fill="hold"/>
                                        <p:tgtEl>
                                          <p:spTgt spid="13">
                                            <p:txEl>
                                              <p:pRg st="6" end="6"/>
                                            </p:txEl>
                                          </p:spTgt>
                                        </p:tgtEl>
                                        <p:attrNameLst>
                                          <p:attrName>ppt_w</p:attrName>
                                        </p:attrNameLst>
                                      </p:cBhvr>
                                      <p:tavLst>
                                        <p:tav tm="0">
                                          <p:val>
                                            <p:fltVal val="0"/>
                                          </p:val>
                                        </p:tav>
                                        <p:tav tm="100000">
                                          <p:val>
                                            <p:strVal val="#ppt_w"/>
                                          </p:val>
                                        </p:tav>
                                      </p:tavLst>
                                    </p:anim>
                                    <p:anim calcmode="lin" valueType="num">
                                      <p:cBhvr>
                                        <p:cTn id="61" dur="500" fill="hold"/>
                                        <p:tgtEl>
                                          <p:spTgt spid="1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7" presetClass="entr" presetSubtype="10" fill="hold" nodeType="clickEffect">
                                  <p:stCondLst>
                                    <p:cond delay="0"/>
                                  </p:stCondLst>
                                  <p:childTnLst>
                                    <p:set>
                                      <p:cBhvr>
                                        <p:cTn id="65" dur="1" fill="hold">
                                          <p:stCondLst>
                                            <p:cond delay="0"/>
                                          </p:stCondLst>
                                        </p:cTn>
                                        <p:tgtEl>
                                          <p:spTgt spid="13">
                                            <p:txEl>
                                              <p:pRg st="7" end="7"/>
                                            </p:txEl>
                                          </p:spTgt>
                                        </p:tgtEl>
                                        <p:attrNameLst>
                                          <p:attrName>style.visibility</p:attrName>
                                        </p:attrNameLst>
                                      </p:cBhvr>
                                      <p:to>
                                        <p:strVal val="visible"/>
                                      </p:to>
                                    </p:set>
                                    <p:anim calcmode="lin" valueType="num">
                                      <p:cBhvr>
                                        <p:cTn id="66" dur="500" fill="hold"/>
                                        <p:tgtEl>
                                          <p:spTgt spid="13">
                                            <p:txEl>
                                              <p:pRg st="7" end="7"/>
                                            </p:txEl>
                                          </p:spTgt>
                                        </p:tgtEl>
                                        <p:attrNameLst>
                                          <p:attrName>ppt_w</p:attrName>
                                        </p:attrNameLst>
                                      </p:cBhvr>
                                      <p:tavLst>
                                        <p:tav tm="0">
                                          <p:val>
                                            <p:fltVal val="0"/>
                                          </p:val>
                                        </p:tav>
                                        <p:tav tm="100000">
                                          <p:val>
                                            <p:strVal val="#ppt_w"/>
                                          </p:val>
                                        </p:tav>
                                      </p:tavLst>
                                    </p:anim>
                                    <p:anim calcmode="lin" valueType="num">
                                      <p:cBhvr>
                                        <p:cTn id="67" dur="500" fill="hold"/>
                                        <p:tgtEl>
                                          <p:spTgt spid="1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err="1">
                <a:solidFill>
                  <a:schemeClr val="bg1">
                    <a:lumMod val="95000"/>
                  </a:schemeClr>
                </a:solidFill>
                <a:latin typeface="Chalkduster" panose="03050602040202020205" pitchFamily="66" charset="77"/>
              </a:rPr>
              <a:t>Tips&amp;tricks</a:t>
            </a:r>
            <a:endParaRPr lang="en-IT" dirty="0">
              <a:solidFill>
                <a:schemeClr val="bg1">
                  <a:lumMod val="95000"/>
                </a:schemeClr>
              </a:solidFill>
              <a:latin typeface="Chalkduster" panose="03050602040202020205" pitchFamily="66" charset="77"/>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970252" y="2239523"/>
            <a:ext cx="10598294" cy="3594638"/>
          </a:xfrm>
          <a:prstGeom prst="rect">
            <a:avLst/>
          </a:prstGeom>
          <a:noFill/>
        </p:spPr>
        <p:txBody>
          <a:bodyPr wrap="square" rtlCol="0">
            <a:spAutoFit/>
          </a:bodyPr>
          <a:lstStyle/>
          <a:p>
            <a:pPr>
              <a:lnSpc>
                <a:spcPct val="150000"/>
              </a:lnSpc>
            </a:pPr>
            <a:r>
              <a:rPr lang="en-GB" sz="2200" dirty="0" err="1">
                <a:solidFill>
                  <a:schemeClr val="bg1"/>
                </a:solidFill>
                <a:latin typeface="+mj-lt"/>
              </a:rPr>
              <a:t>i</a:t>
            </a:r>
            <a:r>
              <a:rPr lang="en-GB" sz="2200" dirty="0">
                <a:solidFill>
                  <a:schemeClr val="bg1"/>
                </a:solidFill>
                <a:latin typeface="+mj-lt"/>
              </a:rPr>
              <a:t>. Identify the words that you may not be able to pronounce </a:t>
            </a:r>
          </a:p>
          <a:p>
            <a:pPr>
              <a:lnSpc>
                <a:spcPct val="150000"/>
              </a:lnSpc>
            </a:pPr>
            <a:r>
              <a:rPr lang="en-GB" sz="2200" dirty="0">
                <a:solidFill>
                  <a:schemeClr val="bg1"/>
                </a:solidFill>
                <a:latin typeface="+mj-lt"/>
              </a:rPr>
              <a:t>ii. check that the sentences are not too long or complex for you to say naturally and for the audience to understand easily </a:t>
            </a:r>
          </a:p>
          <a:p>
            <a:pPr>
              <a:lnSpc>
                <a:spcPct val="150000"/>
              </a:lnSpc>
            </a:pPr>
            <a:r>
              <a:rPr lang="en-GB" sz="2200" dirty="0">
                <a:solidFill>
                  <a:schemeClr val="bg1"/>
                </a:solidFill>
                <a:latin typeface="+mj-lt"/>
              </a:rPr>
              <a:t>iii. understand when an example would be useful for the audience </a:t>
            </a:r>
          </a:p>
          <a:p>
            <a:pPr>
              <a:lnSpc>
                <a:spcPct val="150000"/>
              </a:lnSpc>
            </a:pPr>
            <a:r>
              <a:rPr lang="en-GB" sz="2200" dirty="0">
                <a:solidFill>
                  <a:schemeClr val="bg1"/>
                </a:solidFill>
                <a:latin typeface="+mj-lt"/>
              </a:rPr>
              <a:t>iv. clarify when you need to make connections between slides </a:t>
            </a:r>
          </a:p>
          <a:p>
            <a:pPr>
              <a:lnSpc>
                <a:spcPct val="150000"/>
              </a:lnSpc>
            </a:pPr>
            <a:r>
              <a:rPr lang="en-GB" sz="2200" dirty="0">
                <a:solidFill>
                  <a:schemeClr val="bg1"/>
                </a:solidFill>
                <a:latin typeface="+mj-lt"/>
              </a:rPr>
              <a:t>v. delete redundancy and unnecessary repetition </a:t>
            </a:r>
          </a:p>
          <a:p>
            <a:pPr>
              <a:lnSpc>
                <a:spcPct val="150000"/>
              </a:lnSpc>
            </a:pPr>
            <a:r>
              <a:rPr lang="en-GB" sz="2200" dirty="0">
                <a:solidFill>
                  <a:schemeClr val="bg1"/>
                </a:solidFill>
                <a:latin typeface="+mj-lt"/>
              </a:rPr>
              <a:t>vi. identify the moments in the presentation where audience interest might go down </a:t>
            </a:r>
          </a:p>
        </p:txBody>
      </p:sp>
      <p:sp>
        <p:nvSpPr>
          <p:cNvPr id="4" name="TextBox 3">
            <a:extLst>
              <a:ext uri="{FF2B5EF4-FFF2-40B4-BE49-F238E27FC236}">
                <a16:creationId xmlns:a16="http://schemas.microsoft.com/office/drawing/2014/main" id="{B24A79E5-6FA4-324E-8C72-9C96A07A4C6C}"/>
              </a:ext>
            </a:extLst>
          </p:cNvPr>
          <p:cNvSpPr txBox="1"/>
          <p:nvPr/>
        </p:nvSpPr>
        <p:spPr>
          <a:xfrm>
            <a:off x="643609" y="1650377"/>
            <a:ext cx="6857329" cy="430887"/>
          </a:xfrm>
          <a:prstGeom prst="rect">
            <a:avLst/>
          </a:prstGeom>
          <a:noFill/>
        </p:spPr>
        <p:txBody>
          <a:bodyPr wrap="square" rtlCol="0">
            <a:spAutoFit/>
          </a:bodyPr>
          <a:lstStyle/>
          <a:p>
            <a:r>
              <a:rPr lang="en-GB" sz="2200" dirty="0">
                <a:solidFill>
                  <a:schemeClr val="bg1"/>
                </a:solidFill>
                <a:latin typeface="+mj-lt"/>
              </a:rPr>
              <a:t>A good script will help you:</a:t>
            </a:r>
            <a:endParaRPr lang="en-IT" sz="2200" dirty="0">
              <a:solidFill>
                <a:schemeClr val="bg1"/>
              </a:solidFill>
              <a:latin typeface="+mj-lt"/>
            </a:endParaRPr>
          </a:p>
        </p:txBody>
      </p:sp>
    </p:spTree>
    <p:extLst>
      <p:ext uri="{BB962C8B-B14F-4D97-AF65-F5344CB8AC3E}">
        <p14:creationId xmlns:p14="http://schemas.microsoft.com/office/powerpoint/2010/main" val="193869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p:cTn id="24"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3">
                                            <p:txEl>
                                              <p:pRg st="1" end="1"/>
                                            </p:txEl>
                                          </p:spTgt>
                                        </p:tgtEl>
                                        <p:attrNameLst>
                                          <p:attrName>style.visibility</p:attrName>
                                        </p:attrNameLst>
                                      </p:cBhvr>
                                      <p:to>
                                        <p:strVal val="visible"/>
                                      </p:to>
                                    </p:set>
                                    <p:anim calcmode="lin" valueType="num">
                                      <p:cBhvr>
                                        <p:cTn id="30"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nodeType="clickEffect">
                                  <p:stCondLst>
                                    <p:cond delay="0"/>
                                  </p:stCondLst>
                                  <p:childTnLst>
                                    <p:set>
                                      <p:cBhvr>
                                        <p:cTn id="35" dur="1" fill="hold">
                                          <p:stCondLst>
                                            <p:cond delay="0"/>
                                          </p:stCondLst>
                                        </p:cTn>
                                        <p:tgtEl>
                                          <p:spTgt spid="13">
                                            <p:txEl>
                                              <p:pRg st="2" end="2"/>
                                            </p:txEl>
                                          </p:spTgt>
                                        </p:tgtEl>
                                        <p:attrNameLst>
                                          <p:attrName>style.visibility</p:attrName>
                                        </p:attrNameLst>
                                      </p:cBhvr>
                                      <p:to>
                                        <p:strVal val="visible"/>
                                      </p:to>
                                    </p:set>
                                    <p:anim calcmode="lin" valueType="num">
                                      <p:cBhvr>
                                        <p:cTn id="36"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nodeType="clickEffect">
                                  <p:stCondLst>
                                    <p:cond delay="0"/>
                                  </p:stCondLst>
                                  <p:childTnLst>
                                    <p:set>
                                      <p:cBhvr>
                                        <p:cTn id="41" dur="1" fill="hold">
                                          <p:stCondLst>
                                            <p:cond delay="0"/>
                                          </p:stCondLst>
                                        </p:cTn>
                                        <p:tgtEl>
                                          <p:spTgt spid="13">
                                            <p:txEl>
                                              <p:pRg st="3" end="3"/>
                                            </p:txEl>
                                          </p:spTgt>
                                        </p:tgtEl>
                                        <p:attrNameLst>
                                          <p:attrName>style.visibility</p:attrName>
                                        </p:attrNameLst>
                                      </p:cBhvr>
                                      <p:to>
                                        <p:strVal val="visible"/>
                                      </p:to>
                                    </p:set>
                                    <p:anim calcmode="lin" valueType="num">
                                      <p:cBhvr>
                                        <p:cTn id="42"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1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13">
                                            <p:txEl>
                                              <p:pRg st="4" end="4"/>
                                            </p:txEl>
                                          </p:spTgt>
                                        </p:tgtEl>
                                        <p:attrNameLst>
                                          <p:attrName>style.visibility</p:attrName>
                                        </p:attrNameLst>
                                      </p:cBhvr>
                                      <p:to>
                                        <p:strVal val="visible"/>
                                      </p:to>
                                    </p:set>
                                    <p:anim calcmode="lin" valueType="num">
                                      <p:cBhvr>
                                        <p:cTn id="48"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49" dur="500" fill="hold"/>
                                        <p:tgtEl>
                                          <p:spTgt spid="1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17" presetClass="entr" presetSubtype="10" fill="hold" nodeType="clickEffect">
                                  <p:stCondLst>
                                    <p:cond delay="0"/>
                                  </p:stCondLst>
                                  <p:childTnLst>
                                    <p:set>
                                      <p:cBhvr>
                                        <p:cTn id="53" dur="1" fill="hold">
                                          <p:stCondLst>
                                            <p:cond delay="0"/>
                                          </p:stCondLst>
                                        </p:cTn>
                                        <p:tgtEl>
                                          <p:spTgt spid="13">
                                            <p:txEl>
                                              <p:pRg st="5" end="5"/>
                                            </p:txEl>
                                          </p:spTgt>
                                        </p:tgtEl>
                                        <p:attrNameLst>
                                          <p:attrName>style.visibility</p:attrName>
                                        </p:attrNameLst>
                                      </p:cBhvr>
                                      <p:to>
                                        <p:strVal val="visible"/>
                                      </p:to>
                                    </p:set>
                                    <p:anim calcmode="lin" valueType="num">
                                      <p:cBhvr>
                                        <p:cTn id="54" dur="500" fill="hold"/>
                                        <p:tgtEl>
                                          <p:spTgt spid="13">
                                            <p:txEl>
                                              <p:pRg st="5" end="5"/>
                                            </p:txEl>
                                          </p:spTgt>
                                        </p:tgtEl>
                                        <p:attrNameLst>
                                          <p:attrName>ppt_w</p:attrName>
                                        </p:attrNameLst>
                                      </p:cBhvr>
                                      <p:tavLst>
                                        <p:tav tm="0">
                                          <p:val>
                                            <p:fltVal val="0"/>
                                          </p:val>
                                        </p:tav>
                                        <p:tav tm="100000">
                                          <p:val>
                                            <p:strVal val="#ppt_w"/>
                                          </p:val>
                                        </p:tav>
                                      </p:tavLst>
                                    </p:anim>
                                    <p:anim calcmode="lin" valueType="num">
                                      <p:cBhvr>
                                        <p:cTn id="55" dur="500" fill="hold"/>
                                        <p:tgtEl>
                                          <p:spTgt spid="1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E184273-48F5-AF4F-8FC6-784DD2642442}"/>
              </a:ext>
            </a:extLst>
          </p:cNvPr>
          <p:cNvSpPr txBox="1"/>
          <p:nvPr/>
        </p:nvSpPr>
        <p:spPr>
          <a:xfrm>
            <a:off x="883876" y="1964215"/>
            <a:ext cx="10424246" cy="2071144"/>
          </a:xfrm>
          <a:prstGeom prst="rect">
            <a:avLst/>
          </a:prstGeom>
          <a:noFill/>
        </p:spPr>
        <p:txBody>
          <a:bodyPr wrap="square" rtlCol="0">
            <a:spAutoFit/>
          </a:bodyPr>
          <a:lstStyle/>
          <a:p>
            <a:pPr>
              <a:lnSpc>
                <a:spcPct val="150000"/>
              </a:lnSpc>
            </a:pPr>
            <a:r>
              <a:rPr lang="en-GB" sz="2200" dirty="0">
                <a:solidFill>
                  <a:schemeClr val="bg1"/>
                </a:solidFill>
              </a:rPr>
              <a:t>vii. check if there are any terms that the audience might not understand </a:t>
            </a:r>
          </a:p>
          <a:p>
            <a:pPr>
              <a:lnSpc>
                <a:spcPct val="150000"/>
              </a:lnSpc>
            </a:pPr>
            <a:r>
              <a:rPr lang="en-GB" sz="2200" dirty="0">
                <a:solidFill>
                  <a:schemeClr val="bg1"/>
                </a:solidFill>
              </a:rPr>
              <a:t>viii. think of how you could deliver your message in a more powerful or dynamic way</a:t>
            </a:r>
          </a:p>
          <a:p>
            <a:pPr>
              <a:lnSpc>
                <a:spcPct val="150000"/>
              </a:lnSpc>
            </a:pPr>
            <a:r>
              <a:rPr lang="en-GB" sz="2200" dirty="0">
                <a:solidFill>
                  <a:schemeClr val="bg1"/>
                </a:solidFill>
              </a:rPr>
              <a:t>ix. Verify if you’re spending too much time on one point and not enough on another</a:t>
            </a:r>
          </a:p>
          <a:p>
            <a:pPr>
              <a:lnSpc>
                <a:spcPct val="150000"/>
              </a:lnSpc>
            </a:pPr>
            <a:r>
              <a:rPr lang="en-GB" sz="2200" dirty="0">
                <a:solidFill>
                  <a:schemeClr val="bg1"/>
                </a:solidFill>
              </a:rPr>
              <a:t>x. Time how long the presentation will take</a:t>
            </a:r>
          </a:p>
        </p:txBody>
      </p:sp>
      <p:sp>
        <p:nvSpPr>
          <p:cNvPr id="6" name="TextBox 5">
            <a:extLst>
              <a:ext uri="{FF2B5EF4-FFF2-40B4-BE49-F238E27FC236}">
                <a16:creationId xmlns:a16="http://schemas.microsoft.com/office/drawing/2014/main" id="{870C9D08-FE10-C04F-99DE-9B08AE0B3930}"/>
              </a:ext>
            </a:extLst>
          </p:cNvPr>
          <p:cNvSpPr txBox="1"/>
          <p:nvPr/>
        </p:nvSpPr>
        <p:spPr>
          <a:xfrm>
            <a:off x="2122751" y="5919866"/>
            <a:ext cx="7946496" cy="430887"/>
          </a:xfrm>
          <a:prstGeom prst="rect">
            <a:avLst/>
          </a:prstGeom>
          <a:noFill/>
        </p:spPr>
        <p:txBody>
          <a:bodyPr wrap="square" rtlCol="0">
            <a:spAutoFit/>
          </a:bodyPr>
          <a:lstStyle/>
          <a:p>
            <a:r>
              <a:rPr lang="en-GB" sz="2200" dirty="0">
                <a:solidFill>
                  <a:schemeClr val="bg1"/>
                </a:solidFill>
                <a:latin typeface="+mj-lt"/>
              </a:rPr>
              <a:t>Once your script is written, go ahead with your slides. But first…</a:t>
            </a:r>
            <a:endParaRPr lang="en-IT" sz="2200" dirty="0">
              <a:solidFill>
                <a:schemeClr val="bg1"/>
              </a:solidFill>
              <a:latin typeface="+mj-lt"/>
            </a:endParaRPr>
          </a:p>
        </p:txBody>
      </p:sp>
      <p:sp>
        <p:nvSpPr>
          <p:cNvPr id="7" name="Title 6">
            <a:extLst>
              <a:ext uri="{FF2B5EF4-FFF2-40B4-BE49-F238E27FC236}">
                <a16:creationId xmlns:a16="http://schemas.microsoft.com/office/drawing/2014/main" id="{A4DB5A67-2E40-4F48-9D6B-DCDD4EB902DC}"/>
              </a:ext>
            </a:extLst>
          </p:cNvPr>
          <p:cNvSpPr>
            <a:spLocks noGrp="1"/>
          </p:cNvSpPr>
          <p:nvPr>
            <p:ph type="ctrTitle"/>
          </p:nvPr>
        </p:nvSpPr>
        <p:spPr/>
        <p:txBody>
          <a:bodyPr/>
          <a:lstStyle/>
          <a:p>
            <a:endParaRPr lang="en-IT"/>
          </a:p>
        </p:txBody>
      </p:sp>
    </p:spTree>
    <p:extLst>
      <p:ext uri="{BB962C8B-B14F-4D97-AF65-F5344CB8AC3E}">
        <p14:creationId xmlns:p14="http://schemas.microsoft.com/office/powerpoint/2010/main" val="205723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p:cTn id="7"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p:cTn id="13"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p:cTn id="19"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 calcmode="lin" valueType="num">
                                      <p:cBhvr>
                                        <p:cTn id="25"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1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900" decel="100000" fill="hold"/>
                                        <p:tgtEl>
                                          <p:spTgt spid="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Mark up your script</a:t>
            </a:r>
            <a:endParaRPr lang="en-IT" dirty="0">
              <a:solidFill>
                <a:schemeClr val="bg1">
                  <a:lumMod val="95000"/>
                </a:schemeClr>
              </a:solidFill>
              <a:latin typeface="Chalkduster" panose="03050602040202020205" pitchFamily="66" charset="77"/>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2147455" y="4399875"/>
            <a:ext cx="10044545" cy="1563313"/>
          </a:xfrm>
          <a:prstGeom prst="rect">
            <a:avLst/>
          </a:prstGeom>
          <a:noFill/>
        </p:spPr>
        <p:txBody>
          <a:bodyPr wrap="square" rtlCol="0">
            <a:spAutoFit/>
          </a:bodyPr>
          <a:lstStyle/>
          <a:p>
            <a:pPr>
              <a:lnSpc>
                <a:spcPct val="150000"/>
              </a:lnSpc>
            </a:pPr>
            <a:r>
              <a:rPr lang="en-GB" sz="2200" dirty="0">
                <a:solidFill>
                  <a:schemeClr val="accent2"/>
                </a:solidFill>
                <a:latin typeface="+mj-lt"/>
              </a:rPr>
              <a:t>First</a:t>
            </a:r>
            <a:r>
              <a:rPr lang="en-GB" sz="2200" dirty="0">
                <a:solidFill>
                  <a:schemeClr val="bg1"/>
                </a:solidFill>
                <a:latin typeface="+mj-lt"/>
              </a:rPr>
              <a:t> of all / thank you very much / for coming here today. My name is </a:t>
            </a:r>
            <a:r>
              <a:rPr lang="en-GB" sz="2200" b="1" dirty="0">
                <a:solidFill>
                  <a:schemeClr val="accent2"/>
                </a:solidFill>
                <a:latin typeface="+mj-lt"/>
              </a:rPr>
              <a:t>Jane Doe</a:t>
            </a:r>
            <a:r>
              <a:rPr lang="en-GB" sz="2200" dirty="0">
                <a:solidFill>
                  <a:schemeClr val="bg1"/>
                </a:solidFill>
                <a:latin typeface="+mj-lt"/>
              </a:rPr>
              <a:t> / and I’m </a:t>
            </a:r>
            <a:r>
              <a:rPr lang="en-GB" sz="2200" u="sng" dirty="0">
                <a:solidFill>
                  <a:schemeClr val="bg1"/>
                </a:solidFill>
                <a:latin typeface="+mj-lt"/>
              </a:rPr>
              <a:t>cur</a:t>
            </a:r>
            <a:r>
              <a:rPr lang="en-GB" sz="2200" dirty="0">
                <a:solidFill>
                  <a:schemeClr val="bg1"/>
                </a:solidFill>
                <a:latin typeface="+mj-lt"/>
              </a:rPr>
              <a:t>rently doing </a:t>
            </a:r>
            <a:r>
              <a:rPr lang="en-GB" sz="2200" u="sng" dirty="0">
                <a:solidFill>
                  <a:schemeClr val="accent2"/>
                </a:solidFill>
                <a:latin typeface="+mj-lt"/>
              </a:rPr>
              <a:t>re</a:t>
            </a:r>
            <a:r>
              <a:rPr lang="en-GB" sz="2200" dirty="0">
                <a:solidFill>
                  <a:schemeClr val="accent2"/>
                </a:solidFill>
                <a:latin typeface="+mj-lt"/>
              </a:rPr>
              <a:t>search</a:t>
            </a:r>
            <a:r>
              <a:rPr lang="en-GB" sz="2200" dirty="0">
                <a:solidFill>
                  <a:schemeClr val="bg1"/>
                </a:solidFill>
                <a:latin typeface="+mj-lt"/>
              </a:rPr>
              <a:t> in </a:t>
            </a:r>
            <a:r>
              <a:rPr lang="en-GB" sz="2200" u="sng" dirty="0">
                <a:solidFill>
                  <a:schemeClr val="accent2"/>
                </a:solidFill>
                <a:latin typeface="+mj-lt"/>
              </a:rPr>
              <a:t>psy</a:t>
            </a:r>
            <a:r>
              <a:rPr lang="en-GB" sz="2200" dirty="0">
                <a:solidFill>
                  <a:schemeClr val="accent2"/>
                </a:solidFill>
                <a:latin typeface="+mj-lt"/>
              </a:rPr>
              <a:t>choling</a:t>
            </a:r>
            <a:r>
              <a:rPr lang="en-GB" sz="2200" u="sng" dirty="0">
                <a:solidFill>
                  <a:schemeClr val="accent2"/>
                </a:solidFill>
                <a:latin typeface="+mj-lt"/>
              </a:rPr>
              <a:t>uis</a:t>
            </a:r>
            <a:r>
              <a:rPr lang="en-GB" sz="2200" dirty="0">
                <a:solidFill>
                  <a:schemeClr val="accent2"/>
                </a:solidFill>
                <a:latin typeface="+mj-lt"/>
              </a:rPr>
              <a:t>tics</a:t>
            </a:r>
            <a:r>
              <a:rPr lang="en-GB" sz="2200" dirty="0">
                <a:solidFill>
                  <a:schemeClr val="bg1"/>
                </a:solidFill>
                <a:latin typeface="+mj-lt"/>
              </a:rPr>
              <a:t> [</a:t>
            </a:r>
            <a:r>
              <a:rPr lang="en-GB" sz="2200" dirty="0" err="1">
                <a:solidFill>
                  <a:schemeClr val="bg1"/>
                </a:solidFill>
                <a:latin typeface="+mj-lt"/>
              </a:rPr>
              <a:t>sy</a:t>
            </a:r>
            <a:r>
              <a:rPr lang="en-GB" sz="2200" dirty="0">
                <a:solidFill>
                  <a:schemeClr val="bg1"/>
                </a:solidFill>
                <a:latin typeface="+mj-lt"/>
              </a:rPr>
              <a:t>/my] at </a:t>
            </a:r>
            <a:r>
              <a:rPr lang="en-GB" sz="2200" u="sng" dirty="0">
                <a:solidFill>
                  <a:schemeClr val="accent2"/>
                </a:solidFill>
                <a:latin typeface="+mj-lt"/>
              </a:rPr>
              <a:t>Man</a:t>
            </a:r>
            <a:r>
              <a:rPr lang="en-GB" sz="2200" dirty="0">
                <a:solidFill>
                  <a:schemeClr val="accent2"/>
                </a:solidFill>
                <a:latin typeface="+mj-lt"/>
              </a:rPr>
              <a:t>chester</a:t>
            </a:r>
            <a:r>
              <a:rPr lang="en-GB" sz="2200" dirty="0">
                <a:solidFill>
                  <a:schemeClr val="bg1"/>
                </a:solidFill>
                <a:latin typeface="+mj-lt"/>
              </a:rPr>
              <a:t> University // I’d like to show you what </a:t>
            </a:r>
            <a:r>
              <a:rPr lang="en-GB" sz="2200" dirty="0">
                <a:solidFill>
                  <a:schemeClr val="accent2"/>
                </a:solidFill>
                <a:latin typeface="+mj-lt"/>
              </a:rPr>
              <a:t>I</a:t>
            </a:r>
            <a:r>
              <a:rPr lang="en-GB" sz="2200" dirty="0">
                <a:solidFill>
                  <a:schemeClr val="bg1"/>
                </a:solidFill>
                <a:latin typeface="+mj-lt"/>
              </a:rPr>
              <a:t> think of some INCREDIBLE re</a:t>
            </a:r>
            <a:r>
              <a:rPr lang="en-GB" sz="2200" u="sng" dirty="0">
                <a:solidFill>
                  <a:schemeClr val="bg1"/>
                </a:solidFill>
                <a:latin typeface="+mj-lt"/>
              </a:rPr>
              <a:t>sults</a:t>
            </a:r>
            <a:r>
              <a:rPr lang="en-GB" sz="2200" dirty="0">
                <a:solidFill>
                  <a:schemeClr val="bg1"/>
                </a:solidFill>
                <a:latin typeface="+mj-lt"/>
              </a:rPr>
              <a:t> / that I got while…</a:t>
            </a:r>
          </a:p>
        </p:txBody>
      </p:sp>
      <p:sp>
        <p:nvSpPr>
          <p:cNvPr id="5" name="TextBox 4">
            <a:extLst>
              <a:ext uri="{FF2B5EF4-FFF2-40B4-BE49-F238E27FC236}">
                <a16:creationId xmlns:a16="http://schemas.microsoft.com/office/drawing/2014/main" id="{5F141F70-4E10-A742-95AD-8DA32478AD30}"/>
              </a:ext>
            </a:extLst>
          </p:cNvPr>
          <p:cNvSpPr txBox="1"/>
          <p:nvPr/>
        </p:nvSpPr>
        <p:spPr>
          <a:xfrm>
            <a:off x="643609" y="1428417"/>
            <a:ext cx="6857329" cy="430887"/>
          </a:xfrm>
          <a:prstGeom prst="rect">
            <a:avLst/>
          </a:prstGeom>
          <a:noFill/>
        </p:spPr>
        <p:txBody>
          <a:bodyPr wrap="square" rtlCol="0">
            <a:spAutoFit/>
          </a:bodyPr>
          <a:lstStyle/>
          <a:p>
            <a:r>
              <a:rPr lang="en-GB" sz="2200" dirty="0">
                <a:solidFill>
                  <a:schemeClr val="bg1"/>
                </a:solidFill>
                <a:latin typeface="+mj-lt"/>
              </a:rPr>
              <a:t>Example:</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9FCDE95D-4FDF-774B-9D73-66D230383981}"/>
              </a:ext>
            </a:extLst>
          </p:cNvPr>
          <p:cNvSpPr txBox="1"/>
          <p:nvPr/>
        </p:nvSpPr>
        <p:spPr>
          <a:xfrm>
            <a:off x="643609" y="2091085"/>
            <a:ext cx="10786391" cy="1563313"/>
          </a:xfrm>
          <a:prstGeom prst="rect">
            <a:avLst/>
          </a:prstGeom>
          <a:noFill/>
        </p:spPr>
        <p:txBody>
          <a:bodyPr wrap="square" rtlCol="0">
            <a:spAutoFit/>
          </a:bodyPr>
          <a:lstStyle/>
          <a:p>
            <a:pPr>
              <a:lnSpc>
                <a:spcPct val="150000"/>
              </a:lnSpc>
            </a:pPr>
            <a:r>
              <a:rPr lang="en-GB" sz="2200" dirty="0">
                <a:solidFill>
                  <a:schemeClr val="bg1"/>
                </a:solidFill>
                <a:latin typeface="+mj-lt"/>
              </a:rPr>
              <a:t>First of all, thank you very much for coming here today. My name is Jane Doe and I’m currently doing research in psycholinguistics at Manchester University. I’d like to show you what I think of some incredible results that I got while…</a:t>
            </a:r>
          </a:p>
        </p:txBody>
      </p:sp>
    </p:spTree>
    <p:extLst>
      <p:ext uri="{BB962C8B-B14F-4D97-AF65-F5344CB8AC3E}">
        <p14:creationId xmlns:p14="http://schemas.microsoft.com/office/powerpoint/2010/main" val="928717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p:cTn id="24"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 calcmode="lin" valueType="num">
                                      <p:cBhvr>
                                        <p:cTn id="30"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keys</a:t>
            </a:r>
            <a:endParaRPr lang="en-IT" dirty="0">
              <a:solidFill>
                <a:schemeClr val="bg1">
                  <a:lumMod val="95000"/>
                </a:schemeClr>
              </a:solidFill>
              <a:latin typeface="Chalkduster" panose="03050602040202020205" pitchFamily="66" charset="77"/>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702804" y="4340332"/>
            <a:ext cx="10044545" cy="1446550"/>
          </a:xfrm>
          <a:prstGeom prst="rect">
            <a:avLst/>
          </a:prstGeom>
          <a:noFill/>
        </p:spPr>
        <p:txBody>
          <a:bodyPr wrap="square" rtlCol="0">
            <a:spAutoFit/>
          </a:bodyPr>
          <a:lstStyle/>
          <a:p>
            <a:r>
              <a:rPr lang="en-GB" sz="2200" dirty="0">
                <a:solidFill>
                  <a:schemeClr val="bg1"/>
                </a:solidFill>
                <a:latin typeface="+mj-lt"/>
              </a:rPr>
              <a:t>Double slash (//) – a longer pause.</a:t>
            </a:r>
          </a:p>
          <a:p>
            <a:r>
              <a:rPr lang="en-GB" sz="2200" dirty="0">
                <a:solidFill>
                  <a:schemeClr val="bg1"/>
                </a:solidFill>
                <a:latin typeface="+mj-lt"/>
              </a:rPr>
              <a:t>If you pause between key phrases, it will focus the audience’s attention on what you’re saying and also give them time to digest it.</a:t>
            </a:r>
          </a:p>
          <a:p>
            <a:r>
              <a:rPr lang="en-GB" sz="2200" dirty="0">
                <a:solidFill>
                  <a:schemeClr val="bg1"/>
                </a:solidFill>
                <a:latin typeface="+mj-lt"/>
              </a:rPr>
              <a:t>Long pauses can have a positive dramatic effect.</a:t>
            </a:r>
          </a:p>
        </p:txBody>
      </p:sp>
      <p:sp>
        <p:nvSpPr>
          <p:cNvPr id="5" name="TextBox 4">
            <a:extLst>
              <a:ext uri="{FF2B5EF4-FFF2-40B4-BE49-F238E27FC236}">
                <a16:creationId xmlns:a16="http://schemas.microsoft.com/office/drawing/2014/main" id="{5F141F70-4E10-A742-95AD-8DA32478AD30}"/>
              </a:ext>
            </a:extLst>
          </p:cNvPr>
          <p:cNvSpPr txBox="1"/>
          <p:nvPr/>
        </p:nvSpPr>
        <p:spPr>
          <a:xfrm>
            <a:off x="702804" y="1736011"/>
            <a:ext cx="10786391" cy="2123658"/>
          </a:xfrm>
          <a:prstGeom prst="rect">
            <a:avLst/>
          </a:prstGeom>
          <a:noFill/>
        </p:spPr>
        <p:txBody>
          <a:bodyPr wrap="square" rtlCol="0">
            <a:spAutoFit/>
          </a:bodyPr>
          <a:lstStyle/>
          <a:p>
            <a:r>
              <a:rPr lang="en-GB" sz="2200" dirty="0">
                <a:solidFill>
                  <a:schemeClr val="bg1"/>
                </a:solidFill>
                <a:latin typeface="+mj-lt"/>
              </a:rPr>
              <a:t>Slash (/) – where to pause. </a:t>
            </a:r>
          </a:p>
          <a:p>
            <a:r>
              <a:rPr lang="en-GB" sz="2200" dirty="0">
                <a:solidFill>
                  <a:schemeClr val="bg1"/>
                </a:solidFill>
                <a:latin typeface="+mj-lt"/>
              </a:rPr>
              <a:t>You only need to do this for the first 30—60 seconds of your presentation. The typical problem of the first few seconds of your presentation is that you are nervous and this makes you speak very fast. If you speak too fast, your audience may have difficulty understanding. If you insert pauses, this should encourage you to slow down and also to breathe. By breathing more, you become more relaxed.</a:t>
            </a:r>
            <a:endParaRPr lang="en-IT" sz="2200" dirty="0">
              <a:solidFill>
                <a:schemeClr val="bg1"/>
              </a:solidFill>
              <a:latin typeface="+mj-lt"/>
            </a:endParaRPr>
          </a:p>
        </p:txBody>
      </p:sp>
    </p:spTree>
    <p:extLst>
      <p:ext uri="{BB962C8B-B14F-4D97-AF65-F5344CB8AC3E}">
        <p14:creationId xmlns:p14="http://schemas.microsoft.com/office/powerpoint/2010/main" val="2738486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1000"/>
                                        <p:tgtEl>
                                          <p:spTgt spid="5">
                                            <p:txEl>
                                              <p:pRg st="0" end="0"/>
                                            </p:txEl>
                                          </p:spTgt>
                                        </p:tgtEl>
                                      </p:cBhvr>
                                    </p:animEffect>
                                    <p:anim calcmode="lin" valueType="num">
                                      <p:cBhvr>
                                        <p:cTn id="1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 calcmode="lin" valueType="num">
                                      <p:cBhvr>
                                        <p:cTn id="2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5" dur="5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Effect transition="in" filter="fade">
                                      <p:cBhvr>
                                        <p:cTn id="30" dur="1000"/>
                                        <p:tgtEl>
                                          <p:spTgt spid="13">
                                            <p:txEl>
                                              <p:pRg st="0" end="0"/>
                                            </p:txEl>
                                          </p:spTgt>
                                        </p:tgtEl>
                                      </p:cBhvr>
                                    </p:animEffect>
                                    <p:anim calcmode="lin" valueType="num">
                                      <p:cBhvr>
                                        <p:cTn id="31"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13">
                                            <p:txEl>
                                              <p:pRg st="0" end="0"/>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nodeType="clickEffect">
                                  <p:stCondLst>
                                    <p:cond delay="0"/>
                                  </p:stCondLst>
                                  <p:childTnLst>
                                    <p:set>
                                      <p:cBhvr>
                                        <p:cTn id="37" dur="1" fill="hold">
                                          <p:stCondLst>
                                            <p:cond delay="0"/>
                                          </p:stCondLst>
                                        </p:cTn>
                                        <p:tgtEl>
                                          <p:spTgt spid="13">
                                            <p:txEl>
                                              <p:pRg st="1" end="1"/>
                                            </p:txEl>
                                          </p:spTgt>
                                        </p:tgtEl>
                                        <p:attrNameLst>
                                          <p:attrName>style.visibility</p:attrName>
                                        </p:attrNameLst>
                                      </p:cBhvr>
                                      <p:to>
                                        <p:strVal val="visible"/>
                                      </p:to>
                                    </p:set>
                                    <p:anim calcmode="lin" valueType="num">
                                      <p:cBhvr>
                                        <p:cTn id="38"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9"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13">
                                            <p:txEl>
                                              <p:pRg st="2" end="2"/>
                                            </p:txEl>
                                          </p:spTgt>
                                        </p:tgtEl>
                                        <p:attrNameLst>
                                          <p:attrName>style.visibility</p:attrName>
                                        </p:attrNameLst>
                                      </p:cBhvr>
                                      <p:to>
                                        <p:strVal val="visible"/>
                                      </p:to>
                                    </p:set>
                                    <p:anim calcmode="lin" valueType="num">
                                      <p:cBhvr>
                                        <p:cTn id="44"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45"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fontScale="90000"/>
          </a:bodyPr>
          <a:lstStyle/>
          <a:p>
            <a:r>
              <a:rPr lang="en-GB" dirty="0">
                <a:solidFill>
                  <a:schemeClr val="bg1">
                    <a:lumMod val="95000"/>
                  </a:schemeClr>
                </a:solidFill>
                <a:latin typeface="Chalkduster" panose="03050602040202020205" pitchFamily="66" charset="77"/>
              </a:rPr>
              <a:t>Types of Academic Meetings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650377"/>
            <a:ext cx="2013866" cy="430887"/>
          </a:xfrm>
          <a:prstGeom prst="rect">
            <a:avLst/>
          </a:prstGeom>
          <a:noFill/>
        </p:spPr>
        <p:txBody>
          <a:bodyPr wrap="square" rtlCol="0">
            <a:spAutoFit/>
          </a:bodyPr>
          <a:lstStyle/>
          <a:p>
            <a:r>
              <a:rPr lang="en-GB" sz="2200" dirty="0">
                <a:solidFill>
                  <a:schemeClr val="bg1"/>
                </a:solidFill>
                <a:latin typeface="+mj-lt"/>
              </a:rPr>
              <a:t>A debate</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186113" y="1650377"/>
            <a:ext cx="8636541" cy="1107996"/>
          </a:xfrm>
          <a:prstGeom prst="rect">
            <a:avLst/>
          </a:prstGeom>
          <a:noFill/>
        </p:spPr>
        <p:txBody>
          <a:bodyPr wrap="square" rtlCol="0">
            <a:spAutoFit/>
          </a:bodyPr>
          <a:lstStyle/>
          <a:p>
            <a:r>
              <a:rPr lang="en-GB" sz="2200" dirty="0">
                <a:solidFill>
                  <a:schemeClr val="bg1"/>
                </a:solidFill>
                <a:latin typeface="+mj-lt"/>
              </a:rPr>
              <a:t>In ancient times to debate meant to beat or stir a mixture very vigorously so that it became less viscous. </a:t>
            </a:r>
          </a:p>
          <a:p>
            <a:r>
              <a:rPr lang="en-GB" sz="2200" dirty="0">
                <a:solidFill>
                  <a:schemeClr val="bg1"/>
                </a:solidFill>
                <a:latin typeface="+mj-lt"/>
              </a:rPr>
              <a:t>The term then came to mean </a:t>
            </a:r>
            <a:r>
              <a:rPr lang="en-GB" sz="2200" i="1" dirty="0">
                <a:solidFill>
                  <a:schemeClr val="bg1"/>
                </a:solidFill>
                <a:latin typeface="+mj-lt"/>
              </a:rPr>
              <a:t>to examine something in depth</a:t>
            </a:r>
            <a:r>
              <a:rPr lang="en-GB" sz="2200" dirty="0">
                <a:solidFill>
                  <a:schemeClr val="bg1"/>
                </a:solidFill>
                <a:latin typeface="+mj-lt"/>
              </a:rPr>
              <a:t>.</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10" y="4100854"/>
            <a:ext cx="2013866" cy="430887"/>
          </a:xfrm>
          <a:prstGeom prst="rect">
            <a:avLst/>
          </a:prstGeom>
          <a:noFill/>
        </p:spPr>
        <p:txBody>
          <a:bodyPr wrap="square" rtlCol="0">
            <a:spAutoFit/>
          </a:bodyPr>
          <a:lstStyle/>
          <a:p>
            <a:r>
              <a:rPr lang="en-GB" sz="2200" dirty="0">
                <a:solidFill>
                  <a:schemeClr val="bg1"/>
                </a:solidFill>
                <a:latin typeface="+mj-lt"/>
              </a:rPr>
              <a:t>A forum</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186113" y="3976516"/>
            <a:ext cx="8636541" cy="1107996"/>
          </a:xfrm>
          <a:prstGeom prst="rect">
            <a:avLst/>
          </a:prstGeom>
          <a:noFill/>
        </p:spPr>
        <p:txBody>
          <a:bodyPr wrap="square" rtlCol="0">
            <a:spAutoFit/>
          </a:bodyPr>
          <a:lstStyle/>
          <a:p>
            <a:r>
              <a:rPr lang="en-GB" sz="2200" dirty="0">
                <a:solidFill>
                  <a:schemeClr val="bg1"/>
                </a:solidFill>
                <a:latin typeface="+mj-lt"/>
              </a:rPr>
              <a:t>The main public squares in ancient Rome, where in addition to commercial activities, magistrate would judge legal cases. Today it means an organized event or meeting that encourages round-table discussions.</a:t>
            </a:r>
          </a:p>
        </p:txBody>
      </p:sp>
    </p:spTree>
    <p:extLst>
      <p:ext uri="{BB962C8B-B14F-4D97-AF65-F5344CB8AC3E}">
        <p14:creationId xmlns:p14="http://schemas.microsoft.com/office/powerpoint/2010/main" val="171941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keys</a:t>
            </a:r>
            <a:endParaRPr lang="en-IT" dirty="0">
              <a:solidFill>
                <a:schemeClr val="bg1">
                  <a:lumMod val="95000"/>
                </a:schemeClr>
              </a:solidFill>
              <a:latin typeface="Chalkduster" panose="03050602040202020205" pitchFamily="66" charset="77"/>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702804" y="4340332"/>
            <a:ext cx="10044545" cy="1446550"/>
          </a:xfrm>
          <a:prstGeom prst="rect">
            <a:avLst/>
          </a:prstGeom>
          <a:noFill/>
        </p:spPr>
        <p:txBody>
          <a:bodyPr wrap="square" rtlCol="0">
            <a:spAutoFit/>
          </a:bodyPr>
          <a:lstStyle/>
          <a:p>
            <a:r>
              <a:rPr lang="en-GB" sz="2200" dirty="0">
                <a:solidFill>
                  <a:schemeClr val="bg1"/>
                </a:solidFill>
                <a:latin typeface="+mj-lt"/>
              </a:rPr>
              <a:t>CAPITALS – words that you want to give particular emphasis to</a:t>
            </a:r>
          </a:p>
          <a:p>
            <a:r>
              <a:rPr lang="en-GB" sz="2200" dirty="0">
                <a:solidFill>
                  <a:schemeClr val="bg1"/>
                </a:solidFill>
                <a:latin typeface="+mj-lt"/>
              </a:rPr>
              <a:t>You may want to say them louder or more slowly, or in a particular tone of voice. You do this to draw the audience’s attention to what you’re saying. Words that tend to be given extra emphasis numbers and adjectives.</a:t>
            </a:r>
          </a:p>
        </p:txBody>
      </p:sp>
      <p:sp>
        <p:nvSpPr>
          <p:cNvPr id="5" name="TextBox 4">
            <a:extLst>
              <a:ext uri="{FF2B5EF4-FFF2-40B4-BE49-F238E27FC236}">
                <a16:creationId xmlns:a16="http://schemas.microsoft.com/office/drawing/2014/main" id="{5F141F70-4E10-A742-95AD-8DA32478AD30}"/>
              </a:ext>
            </a:extLst>
          </p:cNvPr>
          <p:cNvSpPr txBox="1"/>
          <p:nvPr/>
        </p:nvSpPr>
        <p:spPr>
          <a:xfrm>
            <a:off x="702804" y="1736011"/>
            <a:ext cx="10786391" cy="2462213"/>
          </a:xfrm>
          <a:prstGeom prst="rect">
            <a:avLst/>
          </a:prstGeom>
          <a:noFill/>
        </p:spPr>
        <p:txBody>
          <a:bodyPr wrap="square" rtlCol="0">
            <a:spAutoFit/>
          </a:bodyPr>
          <a:lstStyle/>
          <a:p>
            <a:r>
              <a:rPr lang="en-GB" sz="2200" dirty="0">
                <a:solidFill>
                  <a:schemeClr val="bg1"/>
                </a:solidFill>
                <a:latin typeface="+mj-lt"/>
              </a:rPr>
              <a:t>Bold – words that you want to stress in each phrase. </a:t>
            </a:r>
          </a:p>
          <a:p>
            <a:r>
              <a:rPr lang="en-GB" sz="2200" dirty="0">
                <a:solidFill>
                  <a:schemeClr val="bg1"/>
                </a:solidFill>
                <a:latin typeface="+mj-lt"/>
              </a:rPr>
              <a:t>This does not mean giving them a lot of stress but just a little more than the words immediately before and after. This stops you from speaking in a </a:t>
            </a:r>
            <a:r>
              <a:rPr lang="en-GB" sz="2200" b="1" dirty="0">
                <a:solidFill>
                  <a:schemeClr val="accent2"/>
                </a:solidFill>
                <a:latin typeface="+mj-lt"/>
              </a:rPr>
              <a:t>monotone</a:t>
            </a:r>
            <a:r>
              <a:rPr lang="en-GB" sz="2200" dirty="0">
                <a:solidFill>
                  <a:schemeClr val="bg1"/>
                </a:solidFill>
                <a:latin typeface="+mj-lt"/>
              </a:rPr>
              <a:t> which is boring for the audience. Words that tend to be stressed are key nouns, numbers, adjectives, some adverbs (e.g. significantly, unexpectedly), and verbs. Words that are not generally stressed are pronouns (unless to distinguish between two entities, e.g., </a:t>
            </a:r>
            <a:r>
              <a:rPr lang="en-GB" sz="2200" dirty="0">
                <a:solidFill>
                  <a:schemeClr val="accent2"/>
                </a:solidFill>
                <a:latin typeface="+mj-lt"/>
              </a:rPr>
              <a:t>I</a:t>
            </a:r>
            <a:r>
              <a:rPr lang="en-GB" sz="2200" dirty="0">
                <a:solidFill>
                  <a:schemeClr val="bg1"/>
                </a:solidFill>
                <a:latin typeface="+mj-lt"/>
              </a:rPr>
              <a:t> gave it to </a:t>
            </a:r>
            <a:r>
              <a:rPr lang="en-GB" sz="2200" dirty="0">
                <a:solidFill>
                  <a:schemeClr val="accent2"/>
                </a:solidFill>
                <a:latin typeface="+mj-lt"/>
              </a:rPr>
              <a:t>her</a:t>
            </a:r>
            <a:r>
              <a:rPr lang="en-GB" sz="2200" dirty="0">
                <a:solidFill>
                  <a:schemeClr val="bg1"/>
                </a:solidFill>
                <a:latin typeface="+mj-lt"/>
              </a:rPr>
              <a:t> not to </a:t>
            </a:r>
            <a:r>
              <a:rPr lang="en-GB" sz="2200" dirty="0">
                <a:solidFill>
                  <a:schemeClr val="accent2"/>
                </a:solidFill>
                <a:latin typeface="+mj-lt"/>
              </a:rPr>
              <a:t>you</a:t>
            </a:r>
            <a:r>
              <a:rPr lang="en-GB" sz="2200" dirty="0">
                <a:solidFill>
                  <a:schemeClr val="bg1"/>
                </a:solidFill>
                <a:latin typeface="+mj-lt"/>
              </a:rPr>
              <a:t>), non-key nouns, prepositions, conjunctions, and most adverbs.</a:t>
            </a:r>
          </a:p>
        </p:txBody>
      </p:sp>
    </p:spTree>
    <p:extLst>
      <p:ext uri="{BB962C8B-B14F-4D97-AF65-F5344CB8AC3E}">
        <p14:creationId xmlns:p14="http://schemas.microsoft.com/office/powerpoint/2010/main" val="417809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1000"/>
                                        <p:tgtEl>
                                          <p:spTgt spid="5">
                                            <p:txEl>
                                              <p:pRg st="0" end="0"/>
                                            </p:txEl>
                                          </p:spTgt>
                                        </p:tgtEl>
                                      </p:cBhvr>
                                    </p:animEffect>
                                    <p:anim calcmode="lin" valueType="num">
                                      <p:cBhvr>
                                        <p:cTn id="1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 calcmode="lin" valueType="num">
                                      <p:cBhvr>
                                        <p:cTn id="24"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5" dur="5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Effect transition="in" filter="fade">
                                      <p:cBhvr>
                                        <p:cTn id="30" dur="1000"/>
                                        <p:tgtEl>
                                          <p:spTgt spid="13">
                                            <p:txEl>
                                              <p:pRg st="0" end="0"/>
                                            </p:txEl>
                                          </p:spTgt>
                                        </p:tgtEl>
                                      </p:cBhvr>
                                    </p:animEffect>
                                    <p:anim calcmode="lin" valueType="num">
                                      <p:cBhvr>
                                        <p:cTn id="31"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13">
                                            <p:txEl>
                                              <p:pRg st="0" end="0"/>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nodeType="clickEffect">
                                  <p:stCondLst>
                                    <p:cond delay="0"/>
                                  </p:stCondLst>
                                  <p:childTnLst>
                                    <p:set>
                                      <p:cBhvr>
                                        <p:cTn id="37" dur="1" fill="hold">
                                          <p:stCondLst>
                                            <p:cond delay="0"/>
                                          </p:stCondLst>
                                        </p:cTn>
                                        <p:tgtEl>
                                          <p:spTgt spid="13">
                                            <p:txEl>
                                              <p:pRg st="1" end="1"/>
                                            </p:txEl>
                                          </p:spTgt>
                                        </p:tgtEl>
                                        <p:attrNameLst>
                                          <p:attrName>style.visibility</p:attrName>
                                        </p:attrNameLst>
                                      </p:cBhvr>
                                      <p:to>
                                        <p:strVal val="visible"/>
                                      </p:to>
                                    </p:set>
                                    <p:anim calcmode="lin" valueType="num">
                                      <p:cBhvr>
                                        <p:cTn id="38"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9"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keys</a:t>
            </a:r>
            <a:endParaRPr lang="en-IT" dirty="0">
              <a:solidFill>
                <a:schemeClr val="bg1">
                  <a:lumMod val="95000"/>
                </a:schemeClr>
              </a:solidFill>
              <a:latin typeface="Chalkduster" panose="03050602040202020205" pitchFamily="66" charset="77"/>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702804" y="2871750"/>
            <a:ext cx="10786391" cy="430887"/>
          </a:xfrm>
          <a:prstGeom prst="rect">
            <a:avLst/>
          </a:prstGeom>
          <a:noFill/>
        </p:spPr>
        <p:txBody>
          <a:bodyPr wrap="square" rtlCol="0">
            <a:spAutoFit/>
          </a:bodyPr>
          <a:lstStyle/>
          <a:p>
            <a:r>
              <a:rPr lang="en-GB" sz="2200" dirty="0">
                <a:solidFill>
                  <a:schemeClr val="bg1"/>
                </a:solidFill>
                <a:latin typeface="+mj-lt"/>
              </a:rPr>
              <a:t>[] brackets – use brackets to express the sounds of words or syllables, their pronunciation</a:t>
            </a:r>
          </a:p>
        </p:txBody>
      </p:sp>
      <p:sp>
        <p:nvSpPr>
          <p:cNvPr id="5" name="TextBox 4">
            <a:extLst>
              <a:ext uri="{FF2B5EF4-FFF2-40B4-BE49-F238E27FC236}">
                <a16:creationId xmlns:a16="http://schemas.microsoft.com/office/drawing/2014/main" id="{5F141F70-4E10-A742-95AD-8DA32478AD30}"/>
              </a:ext>
            </a:extLst>
          </p:cNvPr>
          <p:cNvSpPr txBox="1"/>
          <p:nvPr/>
        </p:nvSpPr>
        <p:spPr>
          <a:xfrm>
            <a:off x="702804" y="1736011"/>
            <a:ext cx="10786391" cy="430887"/>
          </a:xfrm>
          <a:prstGeom prst="rect">
            <a:avLst/>
          </a:prstGeom>
          <a:noFill/>
        </p:spPr>
        <p:txBody>
          <a:bodyPr wrap="square" rtlCol="0">
            <a:spAutoFit/>
          </a:bodyPr>
          <a:lstStyle/>
          <a:p>
            <a:r>
              <a:rPr lang="en-GB" sz="2200" dirty="0">
                <a:solidFill>
                  <a:schemeClr val="bg1"/>
                </a:solidFill>
                <a:latin typeface="+mj-lt"/>
              </a:rPr>
              <a:t>Underline – indicates the stress within a particular word</a:t>
            </a:r>
          </a:p>
        </p:txBody>
      </p:sp>
      <p:sp>
        <p:nvSpPr>
          <p:cNvPr id="6" name="Subtitle 2">
            <a:extLst>
              <a:ext uri="{FF2B5EF4-FFF2-40B4-BE49-F238E27FC236}">
                <a16:creationId xmlns:a16="http://schemas.microsoft.com/office/drawing/2014/main" id="{E64C7DDE-617C-EA4B-887B-7712EC473226}"/>
              </a:ext>
            </a:extLst>
          </p:cNvPr>
          <p:cNvSpPr txBox="1">
            <a:spLocks/>
          </p:cNvSpPr>
          <p:nvPr/>
        </p:nvSpPr>
        <p:spPr>
          <a:xfrm>
            <a:off x="4405906" y="3849252"/>
            <a:ext cx="3380186" cy="57688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IT"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rPr>
              <a:t>IMPORTANT</a:t>
            </a:r>
          </a:p>
        </p:txBody>
      </p:sp>
      <p:sp>
        <p:nvSpPr>
          <p:cNvPr id="7" name="TextBox 6">
            <a:extLst>
              <a:ext uri="{FF2B5EF4-FFF2-40B4-BE49-F238E27FC236}">
                <a16:creationId xmlns:a16="http://schemas.microsoft.com/office/drawing/2014/main" id="{967AB2EF-3B70-524A-BBD5-8102987D5F0B}"/>
              </a:ext>
            </a:extLst>
          </p:cNvPr>
          <p:cNvSpPr txBox="1"/>
          <p:nvPr/>
        </p:nvSpPr>
        <p:spPr>
          <a:xfrm>
            <a:off x="702803" y="4972749"/>
            <a:ext cx="10786391" cy="769441"/>
          </a:xfrm>
          <a:prstGeom prst="rect">
            <a:avLst/>
          </a:prstGeom>
          <a:noFill/>
        </p:spPr>
        <p:txBody>
          <a:bodyPr wrap="square" rtlCol="0">
            <a:spAutoFit/>
          </a:bodyPr>
          <a:lstStyle/>
          <a:p>
            <a:r>
              <a:rPr lang="en-GB" sz="2200" dirty="0">
                <a:solidFill>
                  <a:schemeClr val="bg1"/>
                </a:solidFill>
                <a:latin typeface="+mj-lt"/>
              </a:rPr>
              <a:t>There’s no need to fully mark up your presentation but REMEMBER to do at least your </a:t>
            </a:r>
            <a:r>
              <a:rPr lang="en-GB" sz="2200" dirty="0">
                <a:solidFill>
                  <a:schemeClr val="accent2"/>
                </a:solidFill>
                <a:latin typeface="+mj-lt"/>
              </a:rPr>
              <a:t>introduction </a:t>
            </a:r>
            <a:r>
              <a:rPr lang="en-GB" sz="2200" dirty="0">
                <a:solidFill>
                  <a:schemeClr val="bg1"/>
                </a:solidFill>
                <a:latin typeface="+mj-lt"/>
              </a:rPr>
              <a:t>and if possible your </a:t>
            </a:r>
            <a:r>
              <a:rPr lang="en-GB" sz="2200" dirty="0">
                <a:solidFill>
                  <a:schemeClr val="accent2"/>
                </a:solidFill>
                <a:latin typeface="+mj-lt"/>
              </a:rPr>
              <a:t>conclusions</a:t>
            </a:r>
          </a:p>
        </p:txBody>
      </p:sp>
    </p:spTree>
    <p:extLst>
      <p:ext uri="{BB962C8B-B14F-4D97-AF65-F5344CB8AC3E}">
        <p14:creationId xmlns:p14="http://schemas.microsoft.com/office/powerpoint/2010/main" val="426255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1000"/>
                                        <p:tgtEl>
                                          <p:spTgt spid="5">
                                            <p:txEl>
                                              <p:pRg st="0" end="0"/>
                                            </p:txEl>
                                          </p:spTgt>
                                        </p:tgtEl>
                                      </p:cBhvr>
                                    </p:animEffect>
                                    <p:anim calcmode="lin" valueType="num">
                                      <p:cBhvr>
                                        <p:cTn id="1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Effect transition="in" filter="fade">
                                      <p:cBhvr>
                                        <p:cTn id="24" dur="1000"/>
                                        <p:tgtEl>
                                          <p:spTgt spid="13">
                                            <p:txEl>
                                              <p:pRg st="0" end="0"/>
                                            </p:txEl>
                                          </p:spTgt>
                                        </p:tgtEl>
                                      </p:cBhvr>
                                    </p:animEffect>
                                    <p:anim calcmode="lin" valueType="num">
                                      <p:cBhvr>
                                        <p:cTn id="25"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13">
                                            <p:txEl>
                                              <p:pRg st="0" end="0"/>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p:cTn id="38"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6440"/>
            <a:ext cx="11451179" cy="1023938"/>
          </a:xfrm>
        </p:spPr>
        <p:txBody>
          <a:bodyPr>
            <a:normAutofit/>
          </a:bodyPr>
          <a:lstStyle/>
          <a:p>
            <a:r>
              <a:rPr lang="en-GB" dirty="0">
                <a:solidFill>
                  <a:schemeClr val="bg1">
                    <a:lumMod val="95000"/>
                  </a:schemeClr>
                </a:solidFill>
                <a:latin typeface="Chalkduster" panose="03050602040202020205" pitchFamily="66" charset="77"/>
              </a:rPr>
              <a:t>Tense usage</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470262"/>
            <a:ext cx="2371053" cy="1107996"/>
          </a:xfrm>
          <a:prstGeom prst="rect">
            <a:avLst/>
          </a:prstGeom>
          <a:noFill/>
        </p:spPr>
        <p:txBody>
          <a:bodyPr wrap="square" rtlCol="0">
            <a:spAutoFit/>
          </a:bodyPr>
          <a:lstStyle/>
          <a:p>
            <a:r>
              <a:rPr lang="en-GB" sz="2200" dirty="0">
                <a:solidFill>
                  <a:schemeClr val="bg1"/>
                </a:solidFill>
                <a:latin typeface="+mj-lt"/>
              </a:rPr>
              <a:t>introducing and/or outlining your first point(s)</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186113" y="1470262"/>
            <a:ext cx="8636541" cy="2800767"/>
          </a:xfrm>
          <a:prstGeom prst="rect">
            <a:avLst/>
          </a:prstGeom>
          <a:noFill/>
        </p:spPr>
        <p:txBody>
          <a:bodyPr wrap="square" rtlCol="0">
            <a:spAutoFit/>
          </a:bodyPr>
          <a:lstStyle/>
          <a:p>
            <a:r>
              <a:rPr lang="en-GB" sz="2200" dirty="0">
                <a:solidFill>
                  <a:schemeClr val="bg1"/>
                </a:solidFill>
              </a:rPr>
              <a:t>Let me just outline what I’ll be discussing today. </a:t>
            </a:r>
          </a:p>
          <a:p>
            <a:endParaRPr lang="en-GB" sz="2200" dirty="0">
              <a:solidFill>
                <a:schemeClr val="bg1"/>
              </a:solidFill>
            </a:endParaRPr>
          </a:p>
          <a:p>
            <a:r>
              <a:rPr lang="en-GB" sz="2200" dirty="0">
                <a:solidFill>
                  <a:schemeClr val="bg1"/>
                </a:solidFill>
              </a:rPr>
              <a:t>First, I’m going to tell you something about the background to this work. </a:t>
            </a:r>
          </a:p>
          <a:p>
            <a:endParaRPr lang="en-GB" sz="2200" dirty="0">
              <a:solidFill>
                <a:schemeClr val="bg1"/>
              </a:solidFill>
            </a:endParaRPr>
          </a:p>
          <a:p>
            <a:r>
              <a:rPr lang="en-GB" sz="2200" dirty="0">
                <a:solidFill>
                  <a:schemeClr val="bg1"/>
                </a:solidFill>
              </a:rPr>
              <a:t>Then I’ll take a brief look at the related literature and the method we used. </a:t>
            </a:r>
          </a:p>
          <a:p>
            <a:endParaRPr lang="en-GB" sz="2200" dirty="0">
              <a:solidFill>
                <a:schemeClr val="bg1"/>
              </a:solidFill>
            </a:endParaRPr>
          </a:p>
          <a:p>
            <a:r>
              <a:rPr lang="en-GB" sz="2200" dirty="0">
                <a:solidFill>
                  <a:schemeClr val="bg1"/>
                </a:solidFill>
              </a:rPr>
              <a:t>Finally, and most importantly, I’ll show you our key results</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10" y="4393537"/>
            <a:ext cx="2013866" cy="1446550"/>
          </a:xfrm>
          <a:prstGeom prst="rect">
            <a:avLst/>
          </a:prstGeom>
          <a:noFill/>
        </p:spPr>
        <p:txBody>
          <a:bodyPr wrap="square" rtlCol="0">
            <a:spAutoFit/>
          </a:bodyPr>
          <a:lstStyle/>
          <a:p>
            <a:r>
              <a:rPr lang="en-GB" sz="2200" dirty="0">
                <a:solidFill>
                  <a:schemeClr val="bg1"/>
                </a:solidFill>
                <a:latin typeface="+mj-lt"/>
              </a:rPr>
              <a:t>referring to future points in the presentation</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186113" y="4340642"/>
            <a:ext cx="9005887" cy="2123658"/>
          </a:xfrm>
          <a:prstGeom prst="rect">
            <a:avLst/>
          </a:prstGeom>
          <a:noFill/>
        </p:spPr>
        <p:txBody>
          <a:bodyPr wrap="square" numCol="2" spcCol="0" rtlCol="0">
            <a:spAutoFit/>
          </a:bodyPr>
          <a:lstStyle/>
          <a:p>
            <a:r>
              <a:rPr lang="en-GB" sz="2200" dirty="0">
                <a:solidFill>
                  <a:schemeClr val="bg1"/>
                </a:solidFill>
                <a:latin typeface="+mj-lt"/>
              </a:rPr>
              <a:t>As we will see in the next slide… </a:t>
            </a:r>
          </a:p>
          <a:p>
            <a:r>
              <a:rPr lang="en-GB" sz="2200" dirty="0">
                <a:solidFill>
                  <a:schemeClr val="bg1"/>
                </a:solidFill>
                <a:latin typeface="+mj-lt"/>
              </a:rPr>
              <a:t>I’ll tell you more about this later… </a:t>
            </a:r>
          </a:p>
          <a:p>
            <a:endParaRPr lang="en-GB" sz="2200" dirty="0">
              <a:solidFill>
                <a:schemeClr val="bg1"/>
              </a:solidFill>
              <a:latin typeface="+mj-lt"/>
            </a:endParaRPr>
          </a:p>
          <a:p>
            <a:r>
              <a:rPr lang="en-GB" sz="2200" dirty="0">
                <a:solidFill>
                  <a:schemeClr val="bg1"/>
                </a:solidFill>
                <a:latin typeface="+mj-lt"/>
              </a:rPr>
              <a:t>I will give you details on that at the end… </a:t>
            </a:r>
          </a:p>
          <a:p>
            <a:endParaRPr lang="en-GB" sz="2200" dirty="0">
              <a:solidFill>
                <a:schemeClr val="bg1"/>
              </a:solidFill>
              <a:latin typeface="+mj-lt"/>
            </a:endParaRPr>
          </a:p>
          <a:p>
            <a:r>
              <a:rPr lang="en-GB" sz="2200" dirty="0">
                <a:solidFill>
                  <a:schemeClr val="bg1"/>
                </a:solidFill>
                <a:latin typeface="+mj-lt"/>
              </a:rPr>
              <a:t>As we will be seeing in the next slide… </a:t>
            </a:r>
          </a:p>
          <a:p>
            <a:r>
              <a:rPr lang="en-GB" sz="2200" dirty="0">
                <a:solidFill>
                  <a:schemeClr val="bg1"/>
                </a:solidFill>
                <a:latin typeface="+mj-lt"/>
              </a:rPr>
              <a:t>I’ll be telling you more about this later…</a:t>
            </a:r>
          </a:p>
          <a:p>
            <a:r>
              <a:rPr lang="en-GB" sz="2200" dirty="0">
                <a:solidFill>
                  <a:schemeClr val="bg1"/>
                </a:solidFill>
                <a:latin typeface="+mj-lt"/>
              </a:rPr>
              <a:t>I will be giving you details on… </a:t>
            </a:r>
          </a:p>
        </p:txBody>
      </p:sp>
    </p:spTree>
    <p:extLst>
      <p:ext uri="{BB962C8B-B14F-4D97-AF65-F5344CB8AC3E}">
        <p14:creationId xmlns:p14="http://schemas.microsoft.com/office/powerpoint/2010/main" val="183892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7417"/>
            <a:ext cx="11451179" cy="1023938"/>
          </a:xfrm>
        </p:spPr>
        <p:txBody>
          <a:bodyPr>
            <a:normAutofit/>
          </a:bodyPr>
          <a:lstStyle/>
          <a:p>
            <a:r>
              <a:rPr lang="en-GB" dirty="0">
                <a:solidFill>
                  <a:schemeClr val="bg1">
                    <a:lumMod val="95000"/>
                  </a:schemeClr>
                </a:solidFill>
                <a:latin typeface="Chalkduster" panose="03050602040202020205" pitchFamily="66" charset="77"/>
              </a:rPr>
              <a:t>Tense usage</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470262"/>
            <a:ext cx="2371053" cy="2246769"/>
          </a:xfrm>
          <a:prstGeom prst="rect">
            <a:avLst/>
          </a:prstGeom>
          <a:noFill/>
        </p:spPr>
        <p:txBody>
          <a:bodyPr wrap="square" rtlCol="0">
            <a:spAutoFit/>
          </a:bodyPr>
          <a:lstStyle/>
          <a:p>
            <a:r>
              <a:rPr lang="en-GB" sz="2000" dirty="0">
                <a:solidFill>
                  <a:schemeClr val="bg1"/>
                </a:solidFill>
                <a:latin typeface="+mj-lt"/>
              </a:rPr>
              <a:t>informing the audience about what you’re doing now // making hypotheses about what they’re probably thinking as they see the slide</a:t>
            </a:r>
            <a:endParaRPr lang="en-IT" sz="20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186113" y="1456408"/>
            <a:ext cx="8636541" cy="1785104"/>
          </a:xfrm>
          <a:prstGeom prst="rect">
            <a:avLst/>
          </a:prstGeom>
          <a:noFill/>
        </p:spPr>
        <p:txBody>
          <a:bodyPr wrap="square" rtlCol="0">
            <a:spAutoFit/>
          </a:bodyPr>
          <a:lstStyle/>
          <a:p>
            <a:r>
              <a:rPr lang="en-GB" sz="2200" dirty="0">
                <a:solidFill>
                  <a:schemeClr val="bg1"/>
                </a:solidFill>
              </a:rPr>
              <a:t>I am showing you this chart because… </a:t>
            </a:r>
          </a:p>
          <a:p>
            <a:endParaRPr lang="en-GB" sz="2200" dirty="0">
              <a:solidFill>
                <a:schemeClr val="bg1"/>
              </a:solidFill>
            </a:endParaRPr>
          </a:p>
          <a:p>
            <a:r>
              <a:rPr lang="en-GB" sz="2200" dirty="0">
                <a:solidFill>
                  <a:schemeClr val="bg1"/>
                </a:solidFill>
              </a:rPr>
              <a:t>Why am I telling you this? Well… </a:t>
            </a:r>
          </a:p>
          <a:p>
            <a:endParaRPr lang="en-GB" sz="2200" dirty="0">
              <a:solidFill>
                <a:schemeClr val="bg1"/>
              </a:solidFill>
            </a:endParaRPr>
          </a:p>
          <a:p>
            <a:r>
              <a:rPr lang="en-GB" sz="2200" dirty="0">
                <a:solidFill>
                  <a:schemeClr val="bg1"/>
                </a:solidFill>
              </a:rPr>
              <a:t>You’re probably wondering why we did this, well…</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10" y="4158006"/>
            <a:ext cx="2013866" cy="769441"/>
          </a:xfrm>
          <a:prstGeom prst="rect">
            <a:avLst/>
          </a:prstGeom>
          <a:noFill/>
        </p:spPr>
        <p:txBody>
          <a:bodyPr wrap="square" rtlCol="0">
            <a:spAutoFit/>
          </a:bodyPr>
          <a:lstStyle/>
          <a:p>
            <a:r>
              <a:rPr lang="en-GB" sz="2200" dirty="0">
                <a:solidFill>
                  <a:schemeClr val="bg1"/>
                </a:solidFill>
                <a:latin typeface="+mj-lt"/>
              </a:rPr>
              <a:t>Background and motivations </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186113" y="4105108"/>
            <a:ext cx="9005887" cy="2462213"/>
          </a:xfrm>
          <a:prstGeom prst="rect">
            <a:avLst/>
          </a:prstGeom>
          <a:noFill/>
        </p:spPr>
        <p:txBody>
          <a:bodyPr wrap="square" numCol="1" spcCol="0" rtlCol="0">
            <a:spAutoFit/>
          </a:bodyPr>
          <a:lstStyle/>
          <a:p>
            <a:r>
              <a:rPr lang="en-GB" sz="2200" dirty="0">
                <a:solidFill>
                  <a:schemeClr val="bg1"/>
                </a:solidFill>
                <a:latin typeface="+mj-lt"/>
              </a:rPr>
              <a:t>As is well-known, smoking causes cancer. But what we don’t know is why people still continue to smoke</a:t>
            </a:r>
          </a:p>
          <a:p>
            <a:endParaRPr lang="en-GB" sz="2200" dirty="0">
              <a:solidFill>
                <a:schemeClr val="bg1"/>
              </a:solidFill>
              <a:latin typeface="+mj-lt"/>
            </a:endParaRPr>
          </a:p>
          <a:p>
            <a:r>
              <a:rPr lang="en-GB" sz="2200" dirty="0">
                <a:solidFill>
                  <a:schemeClr val="bg1"/>
                </a:solidFill>
                <a:latin typeface="+mj-lt"/>
              </a:rPr>
              <a:t>Despite some progress, not much is known about…</a:t>
            </a:r>
          </a:p>
          <a:p>
            <a:endParaRPr lang="en-GB" sz="2200" dirty="0">
              <a:solidFill>
                <a:schemeClr val="bg1"/>
              </a:solidFill>
              <a:latin typeface="+mj-lt"/>
            </a:endParaRPr>
          </a:p>
          <a:p>
            <a:r>
              <a:rPr lang="en-GB" sz="2200" dirty="0">
                <a:solidFill>
                  <a:schemeClr val="bg1"/>
                </a:solidFill>
                <a:latin typeface="+mj-lt"/>
              </a:rPr>
              <a:t>Current practice involves doing X but we believe that doing Y would be more effective</a:t>
            </a:r>
          </a:p>
        </p:txBody>
      </p:sp>
    </p:spTree>
    <p:extLst>
      <p:ext uri="{BB962C8B-B14F-4D97-AF65-F5344CB8AC3E}">
        <p14:creationId xmlns:p14="http://schemas.microsoft.com/office/powerpoint/2010/main" val="240109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20293"/>
            <a:ext cx="11451179" cy="1023938"/>
          </a:xfrm>
        </p:spPr>
        <p:txBody>
          <a:bodyPr>
            <a:normAutofit/>
          </a:bodyPr>
          <a:lstStyle/>
          <a:p>
            <a:r>
              <a:rPr lang="en-GB" dirty="0">
                <a:solidFill>
                  <a:schemeClr val="bg1">
                    <a:lumMod val="95000"/>
                  </a:schemeClr>
                </a:solidFill>
                <a:latin typeface="Chalkduster" panose="03050602040202020205" pitchFamily="66" charset="77"/>
              </a:rPr>
              <a:t>Tense usage</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456408"/>
            <a:ext cx="2371053" cy="1107996"/>
          </a:xfrm>
          <a:prstGeom prst="rect">
            <a:avLst/>
          </a:prstGeom>
          <a:noFill/>
        </p:spPr>
        <p:txBody>
          <a:bodyPr wrap="square" rtlCol="0">
            <a:spAutoFit/>
          </a:bodyPr>
          <a:lstStyle/>
          <a:p>
            <a:r>
              <a:rPr lang="en-GB" sz="2200" dirty="0">
                <a:solidFill>
                  <a:schemeClr val="bg1"/>
                </a:solidFill>
                <a:latin typeface="+mj-lt"/>
              </a:rPr>
              <a:t>events and situations that have ended</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186113" y="1470262"/>
            <a:ext cx="8636541" cy="1785104"/>
          </a:xfrm>
          <a:prstGeom prst="rect">
            <a:avLst/>
          </a:prstGeom>
          <a:noFill/>
        </p:spPr>
        <p:txBody>
          <a:bodyPr wrap="square" rtlCol="0">
            <a:spAutoFit/>
          </a:bodyPr>
          <a:lstStyle/>
          <a:p>
            <a:r>
              <a:rPr lang="en-GB" sz="2200" dirty="0">
                <a:solidFill>
                  <a:schemeClr val="bg1"/>
                </a:solidFill>
                <a:latin typeface="+mj-lt"/>
              </a:rPr>
              <a:t>We decided to address this area because… </a:t>
            </a:r>
          </a:p>
          <a:p>
            <a:endParaRPr lang="en-GB" sz="2200" dirty="0">
              <a:solidFill>
                <a:schemeClr val="bg1"/>
              </a:solidFill>
              <a:latin typeface="+mj-lt"/>
            </a:endParaRPr>
          </a:p>
          <a:p>
            <a:r>
              <a:rPr lang="en-GB" sz="2200" dirty="0">
                <a:solidFill>
                  <a:schemeClr val="bg1"/>
                </a:solidFill>
                <a:latin typeface="+mj-lt"/>
              </a:rPr>
              <a:t>We started working on these in May last year. </a:t>
            </a:r>
          </a:p>
          <a:p>
            <a:endParaRPr lang="en-GB" sz="2200" dirty="0">
              <a:solidFill>
                <a:schemeClr val="bg1"/>
              </a:solidFill>
              <a:latin typeface="+mj-lt"/>
            </a:endParaRPr>
          </a:p>
          <a:p>
            <a:r>
              <a:rPr lang="en-GB" sz="2200" dirty="0">
                <a:solidFill>
                  <a:schemeClr val="bg1"/>
                </a:solidFill>
                <a:latin typeface="+mj-lt"/>
              </a:rPr>
              <a:t>Our initial attempts failed so we had to adopt a new approach</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10" y="3977891"/>
            <a:ext cx="2013866" cy="1785104"/>
          </a:xfrm>
          <a:prstGeom prst="rect">
            <a:avLst/>
          </a:prstGeom>
          <a:noFill/>
        </p:spPr>
        <p:txBody>
          <a:bodyPr wrap="square" rtlCol="0">
            <a:spAutoFit/>
          </a:bodyPr>
          <a:lstStyle/>
          <a:p>
            <a:r>
              <a:rPr lang="en-GB" sz="2200" dirty="0">
                <a:solidFill>
                  <a:schemeClr val="bg1"/>
                </a:solidFill>
                <a:latin typeface="+mj-lt"/>
              </a:rPr>
              <a:t>open issues, the progress that has been made in your field so far</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186113" y="3897285"/>
            <a:ext cx="9005887" cy="2800767"/>
          </a:xfrm>
          <a:prstGeom prst="rect">
            <a:avLst/>
          </a:prstGeom>
          <a:noFill/>
        </p:spPr>
        <p:txBody>
          <a:bodyPr wrap="square" numCol="1" spcCol="0" rtlCol="0">
            <a:spAutoFit/>
          </a:bodyPr>
          <a:lstStyle/>
          <a:p>
            <a:r>
              <a:rPr lang="en-GB" sz="2200" dirty="0">
                <a:solidFill>
                  <a:schemeClr val="bg1"/>
                </a:solidFill>
                <a:latin typeface="+mj-lt"/>
              </a:rPr>
              <a:t>Several authors have published their findings on Y</a:t>
            </a:r>
          </a:p>
          <a:p>
            <a:endParaRPr lang="en-GB" sz="2200" dirty="0">
              <a:solidFill>
                <a:schemeClr val="bg1"/>
              </a:solidFill>
              <a:latin typeface="+mj-lt"/>
            </a:endParaRPr>
          </a:p>
          <a:p>
            <a:r>
              <a:rPr lang="en-GB" sz="2200" dirty="0">
                <a:solidFill>
                  <a:schemeClr val="bg1"/>
                </a:solidFill>
                <a:latin typeface="+mj-lt"/>
              </a:rPr>
              <a:t>Other researchers have tried to address this problem, but no one has yet managed to solve it</a:t>
            </a:r>
          </a:p>
          <a:p>
            <a:endParaRPr lang="en-GB" sz="2200" dirty="0">
              <a:solidFill>
                <a:schemeClr val="bg1"/>
              </a:solidFill>
              <a:latin typeface="+mj-lt"/>
            </a:endParaRPr>
          </a:p>
          <a:p>
            <a:r>
              <a:rPr lang="en-GB" sz="2200" dirty="0">
                <a:solidFill>
                  <a:schemeClr val="bg1"/>
                </a:solidFill>
                <a:latin typeface="+mj-lt"/>
              </a:rPr>
              <a:t>Not much progress has been made in this field so far</a:t>
            </a:r>
          </a:p>
          <a:p>
            <a:endParaRPr lang="en-GB" sz="2200" dirty="0">
              <a:solidFill>
                <a:schemeClr val="bg1"/>
              </a:solidFill>
              <a:latin typeface="+mj-lt"/>
            </a:endParaRPr>
          </a:p>
          <a:p>
            <a:r>
              <a:rPr lang="en-GB" sz="2200" dirty="0">
                <a:solidFill>
                  <a:schemeClr val="bg1"/>
                </a:solidFill>
                <a:latin typeface="+mj-lt"/>
              </a:rPr>
              <a:t>Our experience has shown that</a:t>
            </a:r>
          </a:p>
        </p:txBody>
      </p:sp>
    </p:spTree>
    <p:extLst>
      <p:ext uri="{BB962C8B-B14F-4D97-AF65-F5344CB8AC3E}">
        <p14:creationId xmlns:p14="http://schemas.microsoft.com/office/powerpoint/2010/main" val="372702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20293"/>
            <a:ext cx="11451179" cy="1023938"/>
          </a:xfrm>
        </p:spPr>
        <p:txBody>
          <a:bodyPr>
            <a:normAutofit/>
          </a:bodyPr>
          <a:lstStyle/>
          <a:p>
            <a:r>
              <a:rPr lang="en-GB" dirty="0">
                <a:solidFill>
                  <a:schemeClr val="bg1">
                    <a:lumMod val="95000"/>
                  </a:schemeClr>
                </a:solidFill>
                <a:latin typeface="Chalkduster" panose="03050602040202020205" pitchFamily="66" charset="77"/>
              </a:rPr>
              <a:t>Tense usage</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456408"/>
            <a:ext cx="4704245" cy="430887"/>
          </a:xfrm>
          <a:prstGeom prst="rect">
            <a:avLst/>
          </a:prstGeom>
          <a:noFill/>
        </p:spPr>
        <p:txBody>
          <a:bodyPr wrap="square" rtlCol="0">
            <a:spAutoFit/>
          </a:bodyPr>
          <a:lstStyle/>
          <a:p>
            <a:r>
              <a:rPr lang="en-GB" sz="2200" dirty="0">
                <a:solidFill>
                  <a:schemeClr val="bg1"/>
                </a:solidFill>
                <a:latin typeface="+mj-lt"/>
              </a:rPr>
              <a:t>To clearly differentiate between:</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643610" y="2880109"/>
            <a:ext cx="5881881" cy="430887"/>
          </a:xfrm>
          <a:prstGeom prst="rect">
            <a:avLst/>
          </a:prstGeom>
          <a:noFill/>
        </p:spPr>
        <p:txBody>
          <a:bodyPr wrap="square" rtlCol="0">
            <a:spAutoFit/>
          </a:bodyPr>
          <a:lstStyle/>
          <a:p>
            <a:r>
              <a:rPr lang="en-GB" sz="2200" dirty="0">
                <a:solidFill>
                  <a:schemeClr val="bg1"/>
                </a:solidFill>
                <a:latin typeface="+mj-lt"/>
              </a:rPr>
              <a:t>What you have done during your presentation</a:t>
            </a:r>
          </a:p>
        </p:txBody>
      </p:sp>
      <p:sp>
        <p:nvSpPr>
          <p:cNvPr id="10" name="TextBox 9">
            <a:extLst>
              <a:ext uri="{FF2B5EF4-FFF2-40B4-BE49-F238E27FC236}">
                <a16:creationId xmlns:a16="http://schemas.microsoft.com/office/drawing/2014/main" id="{2C43E8A5-F795-5D4E-A1A3-439862F70295}"/>
              </a:ext>
            </a:extLst>
          </p:cNvPr>
          <p:cNvSpPr txBox="1"/>
          <p:nvPr/>
        </p:nvSpPr>
        <p:spPr>
          <a:xfrm>
            <a:off x="1367822" y="3870050"/>
            <a:ext cx="9456355" cy="2123658"/>
          </a:xfrm>
          <a:prstGeom prst="rect">
            <a:avLst/>
          </a:prstGeom>
          <a:noFill/>
        </p:spPr>
        <p:txBody>
          <a:bodyPr wrap="square" numCol="1" spcCol="0" rtlCol="0">
            <a:spAutoFit/>
          </a:bodyPr>
          <a:lstStyle/>
          <a:p>
            <a:r>
              <a:rPr lang="en-GB" sz="2200" dirty="0">
                <a:solidFill>
                  <a:schemeClr val="bg1"/>
                </a:solidFill>
                <a:latin typeface="+mj-lt"/>
              </a:rPr>
              <a:t>We used an XYZ simulator which we acquired from ABC </a:t>
            </a:r>
          </a:p>
          <a:p>
            <a:r>
              <a:rPr lang="en-GB" sz="2200" dirty="0">
                <a:solidFill>
                  <a:schemeClr val="bg1"/>
                </a:solidFill>
                <a:latin typeface="+mj-lt"/>
              </a:rPr>
              <a:t>We concluded that the difference between A and B must be due to C</a:t>
            </a:r>
          </a:p>
          <a:p>
            <a:endParaRPr lang="en-GB" sz="2200" dirty="0">
              <a:solidFill>
                <a:schemeClr val="bg1"/>
              </a:solidFill>
              <a:latin typeface="+mj-lt"/>
            </a:endParaRPr>
          </a:p>
          <a:p>
            <a:r>
              <a:rPr lang="en-GB" sz="2200" dirty="0">
                <a:solidFill>
                  <a:schemeClr val="bg1"/>
                </a:solidFill>
                <a:latin typeface="+mj-lt"/>
              </a:rPr>
              <a:t>I have included this chart because… </a:t>
            </a:r>
          </a:p>
          <a:p>
            <a:r>
              <a:rPr lang="en-GB" sz="2200" dirty="0">
                <a:solidFill>
                  <a:schemeClr val="bg1"/>
                </a:solidFill>
                <a:latin typeface="+mj-lt"/>
              </a:rPr>
              <a:t>I have removed some of the results for the sake of clarity… </a:t>
            </a:r>
          </a:p>
          <a:p>
            <a:r>
              <a:rPr lang="en-GB" sz="2200" dirty="0">
                <a:solidFill>
                  <a:schemeClr val="bg1"/>
                </a:solidFill>
                <a:latin typeface="+mj-lt"/>
              </a:rPr>
              <a:t>I have reduced all the numbers </a:t>
            </a:r>
            <a:r>
              <a:rPr lang="en-GB" sz="2200">
                <a:solidFill>
                  <a:schemeClr val="bg1"/>
                </a:solidFill>
                <a:latin typeface="+mj-lt"/>
              </a:rPr>
              <a:t>to whole </a:t>
            </a:r>
            <a:r>
              <a:rPr lang="en-GB" sz="2200" dirty="0">
                <a:solidFill>
                  <a:schemeClr val="bg1"/>
                </a:solidFill>
                <a:latin typeface="+mj-lt"/>
              </a:rPr>
              <a:t>numbers…</a:t>
            </a:r>
          </a:p>
        </p:txBody>
      </p:sp>
      <p:sp>
        <p:nvSpPr>
          <p:cNvPr id="8" name="TextBox 7">
            <a:extLst>
              <a:ext uri="{FF2B5EF4-FFF2-40B4-BE49-F238E27FC236}">
                <a16:creationId xmlns:a16="http://schemas.microsoft.com/office/drawing/2014/main" id="{8082373E-6EC7-4742-8931-D9FCBA213646}"/>
              </a:ext>
            </a:extLst>
          </p:cNvPr>
          <p:cNvSpPr txBox="1"/>
          <p:nvPr/>
        </p:nvSpPr>
        <p:spPr>
          <a:xfrm>
            <a:off x="643609" y="2203647"/>
            <a:ext cx="4704245" cy="430887"/>
          </a:xfrm>
          <a:prstGeom prst="rect">
            <a:avLst/>
          </a:prstGeom>
          <a:noFill/>
        </p:spPr>
        <p:txBody>
          <a:bodyPr wrap="square" rtlCol="0">
            <a:spAutoFit/>
          </a:bodyPr>
          <a:lstStyle/>
          <a:p>
            <a:r>
              <a:rPr lang="en-GB" sz="2200" dirty="0">
                <a:solidFill>
                  <a:schemeClr val="bg1"/>
                </a:solidFill>
                <a:latin typeface="+mj-lt"/>
              </a:rPr>
              <a:t>What you did during your research</a:t>
            </a:r>
            <a:endParaRPr lang="en-IT" sz="2200" dirty="0">
              <a:solidFill>
                <a:schemeClr val="bg1"/>
              </a:solidFill>
              <a:latin typeface="+mj-lt"/>
            </a:endParaRPr>
          </a:p>
        </p:txBody>
      </p:sp>
      <p:sp>
        <p:nvSpPr>
          <p:cNvPr id="11" name="TextBox 10">
            <a:extLst>
              <a:ext uri="{FF2B5EF4-FFF2-40B4-BE49-F238E27FC236}">
                <a16:creationId xmlns:a16="http://schemas.microsoft.com/office/drawing/2014/main" id="{7B8E13A5-15C5-C347-A5C6-578225A1A58A}"/>
              </a:ext>
            </a:extLst>
          </p:cNvPr>
          <p:cNvSpPr txBox="1"/>
          <p:nvPr/>
        </p:nvSpPr>
        <p:spPr>
          <a:xfrm>
            <a:off x="6525491" y="2241697"/>
            <a:ext cx="4704245" cy="430887"/>
          </a:xfrm>
          <a:prstGeom prst="rect">
            <a:avLst/>
          </a:prstGeom>
          <a:noFill/>
        </p:spPr>
        <p:txBody>
          <a:bodyPr wrap="square" rtlCol="0">
            <a:spAutoFit/>
          </a:bodyPr>
          <a:lstStyle/>
          <a:p>
            <a:r>
              <a:rPr lang="en-GB" sz="2200" dirty="0">
                <a:solidFill>
                  <a:schemeClr val="bg1"/>
                </a:solidFill>
                <a:latin typeface="+mj-lt"/>
                <a:sym typeface="Wingdings" pitchFamily="2" charset="2"/>
              </a:rPr>
              <a:t> Simple past</a:t>
            </a:r>
            <a:endParaRPr lang="en-IT" sz="2200" dirty="0">
              <a:solidFill>
                <a:schemeClr val="bg1"/>
              </a:solidFill>
              <a:latin typeface="+mj-lt"/>
            </a:endParaRPr>
          </a:p>
        </p:txBody>
      </p:sp>
      <p:sp>
        <p:nvSpPr>
          <p:cNvPr id="12" name="TextBox 11">
            <a:extLst>
              <a:ext uri="{FF2B5EF4-FFF2-40B4-BE49-F238E27FC236}">
                <a16:creationId xmlns:a16="http://schemas.microsoft.com/office/drawing/2014/main" id="{1688CD5E-9588-404A-BCE4-A46A04FA37B2}"/>
              </a:ext>
            </a:extLst>
          </p:cNvPr>
          <p:cNvSpPr txBox="1"/>
          <p:nvPr/>
        </p:nvSpPr>
        <p:spPr>
          <a:xfrm>
            <a:off x="6525490" y="2902363"/>
            <a:ext cx="4704245" cy="430887"/>
          </a:xfrm>
          <a:prstGeom prst="rect">
            <a:avLst/>
          </a:prstGeom>
          <a:noFill/>
        </p:spPr>
        <p:txBody>
          <a:bodyPr wrap="square" rtlCol="0">
            <a:spAutoFit/>
          </a:bodyPr>
          <a:lstStyle/>
          <a:p>
            <a:r>
              <a:rPr lang="en-GB" sz="2200" dirty="0">
                <a:solidFill>
                  <a:schemeClr val="bg1"/>
                </a:solidFill>
                <a:latin typeface="+mj-lt"/>
                <a:sym typeface="Wingdings" pitchFamily="2" charset="2"/>
              </a:rPr>
              <a:t> Present perfect</a:t>
            </a:r>
            <a:endParaRPr lang="en-IT" sz="2200" dirty="0">
              <a:solidFill>
                <a:schemeClr val="bg1"/>
              </a:solidFill>
              <a:latin typeface="+mj-lt"/>
            </a:endParaRPr>
          </a:p>
        </p:txBody>
      </p:sp>
    </p:spTree>
    <p:extLst>
      <p:ext uri="{BB962C8B-B14F-4D97-AF65-F5344CB8AC3E}">
        <p14:creationId xmlns:p14="http://schemas.microsoft.com/office/powerpoint/2010/main" val="272123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900" decel="100000" fill="hold"/>
                                        <p:tgtEl>
                                          <p:spTgt spid="8"/>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900" decel="100000" fill="hold"/>
                                        <p:tgtEl>
                                          <p:spTgt spid="11"/>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nodeType="clickEffect">
                                  <p:stCondLst>
                                    <p:cond delay="0"/>
                                  </p:stCondLst>
                                  <p:childTnLst>
                                    <p:set>
                                      <p:cBhvr>
                                        <p:cTn id="39" dur="1" fill="hold">
                                          <p:stCondLst>
                                            <p:cond delay="0"/>
                                          </p:stCondLst>
                                        </p:cTn>
                                        <p:tgtEl>
                                          <p:spTgt spid="10">
                                            <p:txEl>
                                              <p:pRg st="0" end="0"/>
                                            </p:txEl>
                                          </p:spTgt>
                                        </p:tgtEl>
                                        <p:attrNameLst>
                                          <p:attrName>style.visibility</p:attrName>
                                        </p:attrNameLst>
                                      </p:cBhvr>
                                      <p:to>
                                        <p:strVal val="visible"/>
                                      </p:to>
                                    </p:set>
                                    <p:anim calcmode="lin" valueType="num">
                                      <p:cBhvr>
                                        <p:cTn id="40"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10">
                                            <p:txEl>
                                              <p:pRg st="0" end="0"/>
                                            </p:txEl>
                                          </p:spTgt>
                                        </p:tgtEl>
                                        <p:attrNameLst>
                                          <p:attrName>ppt_h</p:attrName>
                                        </p:attrNameLst>
                                      </p:cBhvr>
                                      <p:tavLst>
                                        <p:tav tm="0">
                                          <p:val>
                                            <p:strVal val="#ppt_h"/>
                                          </p:val>
                                        </p:tav>
                                        <p:tav tm="100000">
                                          <p:val>
                                            <p:strVal val="#ppt_h"/>
                                          </p:val>
                                        </p:tav>
                                      </p:tavLst>
                                    </p:anim>
                                  </p:childTnLst>
                                </p:cTn>
                              </p:par>
                              <p:par>
                                <p:cTn id="42" presetID="17" presetClass="entr" presetSubtype="10" fill="hold" nodeType="withEffect">
                                  <p:stCondLst>
                                    <p:cond delay="0"/>
                                  </p:stCondLst>
                                  <p:childTnLst>
                                    <p:set>
                                      <p:cBhvr>
                                        <p:cTn id="43" dur="1" fill="hold">
                                          <p:stCondLst>
                                            <p:cond delay="0"/>
                                          </p:stCondLst>
                                        </p:cTn>
                                        <p:tgtEl>
                                          <p:spTgt spid="10">
                                            <p:txEl>
                                              <p:pRg st="1" end="1"/>
                                            </p:txEl>
                                          </p:spTgt>
                                        </p:tgtEl>
                                        <p:attrNameLst>
                                          <p:attrName>style.visibility</p:attrName>
                                        </p:attrNameLst>
                                      </p:cBhvr>
                                      <p:to>
                                        <p:strVal val="visible"/>
                                      </p:to>
                                    </p:set>
                                    <p:anim calcmode="lin" valueType="num">
                                      <p:cBhvr>
                                        <p:cTn id="44"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45" dur="5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
                                          </p:val>
                                        </p:tav>
                                        <p:tav tm="100000">
                                          <p:val>
                                            <p:strVal val="#ppt_x"/>
                                          </p:val>
                                        </p:tav>
                                      </p:tavLst>
                                    </p:anim>
                                    <p:anim calcmode="lin" valueType="num">
                                      <p:cBhvr>
                                        <p:cTn id="52" dur="900" decel="100000" fill="hold"/>
                                        <p:tgtEl>
                                          <p:spTgt spid="7"/>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7" presetClass="entr" presetSubtype="0"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900" decel="100000" fill="hold"/>
                                        <p:tgtEl>
                                          <p:spTgt spid="12"/>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7" presetClass="entr" presetSubtype="10" fill="hold" nodeType="clickEffect">
                                  <p:stCondLst>
                                    <p:cond delay="0"/>
                                  </p:stCondLst>
                                  <p:childTnLst>
                                    <p:set>
                                      <p:cBhvr>
                                        <p:cTn id="65" dur="1" fill="hold">
                                          <p:stCondLst>
                                            <p:cond delay="0"/>
                                          </p:stCondLst>
                                        </p:cTn>
                                        <p:tgtEl>
                                          <p:spTgt spid="10">
                                            <p:txEl>
                                              <p:pRg st="3" end="3"/>
                                            </p:txEl>
                                          </p:spTgt>
                                        </p:tgtEl>
                                        <p:attrNameLst>
                                          <p:attrName>style.visibility</p:attrName>
                                        </p:attrNameLst>
                                      </p:cBhvr>
                                      <p:to>
                                        <p:strVal val="visible"/>
                                      </p:to>
                                    </p:set>
                                    <p:anim calcmode="lin" valueType="num">
                                      <p:cBhvr>
                                        <p:cTn id="66" dur="5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67" dur="500" fill="hold"/>
                                        <p:tgtEl>
                                          <p:spTgt spid="10">
                                            <p:txEl>
                                              <p:pRg st="3" end="3"/>
                                            </p:txEl>
                                          </p:spTgt>
                                        </p:tgtEl>
                                        <p:attrNameLst>
                                          <p:attrName>ppt_h</p:attrName>
                                        </p:attrNameLst>
                                      </p:cBhvr>
                                      <p:tavLst>
                                        <p:tav tm="0">
                                          <p:val>
                                            <p:strVal val="#ppt_h"/>
                                          </p:val>
                                        </p:tav>
                                        <p:tav tm="100000">
                                          <p:val>
                                            <p:strVal val="#ppt_h"/>
                                          </p:val>
                                        </p:tav>
                                      </p:tavLst>
                                    </p:anim>
                                  </p:childTnLst>
                                </p:cTn>
                              </p:par>
                              <p:par>
                                <p:cTn id="68" presetID="17" presetClass="entr" presetSubtype="10" fill="hold" nodeType="withEffect">
                                  <p:stCondLst>
                                    <p:cond delay="0"/>
                                  </p:stCondLst>
                                  <p:childTnLst>
                                    <p:set>
                                      <p:cBhvr>
                                        <p:cTn id="69" dur="1" fill="hold">
                                          <p:stCondLst>
                                            <p:cond delay="0"/>
                                          </p:stCondLst>
                                        </p:cTn>
                                        <p:tgtEl>
                                          <p:spTgt spid="10">
                                            <p:txEl>
                                              <p:pRg st="4" end="4"/>
                                            </p:txEl>
                                          </p:spTgt>
                                        </p:tgtEl>
                                        <p:attrNameLst>
                                          <p:attrName>style.visibility</p:attrName>
                                        </p:attrNameLst>
                                      </p:cBhvr>
                                      <p:to>
                                        <p:strVal val="visible"/>
                                      </p:to>
                                    </p:set>
                                    <p:anim calcmode="lin" valueType="num">
                                      <p:cBhvr>
                                        <p:cTn id="70" dur="500" fill="hold"/>
                                        <p:tgtEl>
                                          <p:spTgt spid="10">
                                            <p:txEl>
                                              <p:pRg st="4" end="4"/>
                                            </p:txEl>
                                          </p:spTgt>
                                        </p:tgtEl>
                                        <p:attrNameLst>
                                          <p:attrName>ppt_w</p:attrName>
                                        </p:attrNameLst>
                                      </p:cBhvr>
                                      <p:tavLst>
                                        <p:tav tm="0">
                                          <p:val>
                                            <p:fltVal val="0"/>
                                          </p:val>
                                        </p:tav>
                                        <p:tav tm="100000">
                                          <p:val>
                                            <p:strVal val="#ppt_w"/>
                                          </p:val>
                                        </p:tav>
                                      </p:tavLst>
                                    </p:anim>
                                    <p:anim calcmode="lin" valueType="num">
                                      <p:cBhvr>
                                        <p:cTn id="71" dur="500" fill="hold"/>
                                        <p:tgtEl>
                                          <p:spTgt spid="10">
                                            <p:txEl>
                                              <p:pRg st="4" end="4"/>
                                            </p:txEl>
                                          </p:spTgt>
                                        </p:tgtEl>
                                        <p:attrNameLst>
                                          <p:attrName>ppt_h</p:attrName>
                                        </p:attrNameLst>
                                      </p:cBhvr>
                                      <p:tavLst>
                                        <p:tav tm="0">
                                          <p:val>
                                            <p:strVal val="#ppt_h"/>
                                          </p:val>
                                        </p:tav>
                                        <p:tav tm="100000">
                                          <p:val>
                                            <p:strVal val="#ppt_h"/>
                                          </p:val>
                                        </p:tav>
                                      </p:tavLst>
                                    </p:anim>
                                  </p:childTnLst>
                                </p:cTn>
                              </p:par>
                              <p:par>
                                <p:cTn id="72" presetID="17" presetClass="entr" presetSubtype="10" fill="hold" nodeType="withEffect">
                                  <p:stCondLst>
                                    <p:cond delay="0"/>
                                  </p:stCondLst>
                                  <p:childTnLst>
                                    <p:set>
                                      <p:cBhvr>
                                        <p:cTn id="73" dur="1" fill="hold">
                                          <p:stCondLst>
                                            <p:cond delay="0"/>
                                          </p:stCondLst>
                                        </p:cTn>
                                        <p:tgtEl>
                                          <p:spTgt spid="10">
                                            <p:txEl>
                                              <p:pRg st="5" end="5"/>
                                            </p:txEl>
                                          </p:spTgt>
                                        </p:tgtEl>
                                        <p:attrNameLst>
                                          <p:attrName>style.visibility</p:attrName>
                                        </p:attrNameLst>
                                      </p:cBhvr>
                                      <p:to>
                                        <p:strVal val="visible"/>
                                      </p:to>
                                    </p:set>
                                    <p:anim calcmode="lin" valueType="num">
                                      <p:cBhvr>
                                        <p:cTn id="74" dur="500" fill="hold"/>
                                        <p:tgtEl>
                                          <p:spTgt spid="10">
                                            <p:txEl>
                                              <p:pRg st="5" end="5"/>
                                            </p:txEl>
                                          </p:spTgt>
                                        </p:tgtEl>
                                        <p:attrNameLst>
                                          <p:attrName>ppt_w</p:attrName>
                                        </p:attrNameLst>
                                      </p:cBhvr>
                                      <p:tavLst>
                                        <p:tav tm="0">
                                          <p:val>
                                            <p:fltVal val="0"/>
                                          </p:val>
                                        </p:tav>
                                        <p:tav tm="100000">
                                          <p:val>
                                            <p:strVal val="#ppt_w"/>
                                          </p:val>
                                        </p:tav>
                                      </p:tavLst>
                                    </p:anim>
                                    <p:anim calcmode="lin" valueType="num">
                                      <p:cBhvr>
                                        <p:cTn id="75" dur="500" fill="hold"/>
                                        <p:tgtEl>
                                          <p:spTgt spid="10">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8"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20293"/>
            <a:ext cx="11451179" cy="1023938"/>
          </a:xfrm>
        </p:spPr>
        <p:txBody>
          <a:bodyPr>
            <a:normAutofit/>
          </a:bodyPr>
          <a:lstStyle/>
          <a:p>
            <a:r>
              <a:rPr lang="en-GB" dirty="0">
                <a:solidFill>
                  <a:schemeClr val="bg1">
                    <a:lumMod val="95000"/>
                  </a:schemeClr>
                </a:solidFill>
                <a:latin typeface="Chalkduster" panose="03050602040202020205" pitchFamily="66" charset="77"/>
              </a:rPr>
              <a:t>Ending a presentation</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456408"/>
            <a:ext cx="6519190" cy="430887"/>
          </a:xfrm>
          <a:prstGeom prst="rect">
            <a:avLst/>
          </a:prstGeom>
          <a:noFill/>
        </p:spPr>
        <p:txBody>
          <a:bodyPr wrap="square" rtlCol="0">
            <a:spAutoFit/>
          </a:bodyPr>
          <a:lstStyle/>
          <a:p>
            <a:r>
              <a:rPr lang="en-GB" sz="2200" dirty="0">
                <a:solidFill>
                  <a:schemeClr val="bg1"/>
                </a:solidFill>
                <a:latin typeface="+mj-lt"/>
              </a:rPr>
              <a:t>Conclusions are an essential part of the presentation</a:t>
            </a:r>
            <a:endParaRPr lang="en-IT" sz="2200" dirty="0">
              <a:solidFill>
                <a:schemeClr val="bg1"/>
              </a:solidFill>
              <a:latin typeface="+mj-lt"/>
            </a:endParaRPr>
          </a:p>
        </p:txBody>
      </p:sp>
      <p:sp>
        <p:nvSpPr>
          <p:cNvPr id="9" name="TextBox 8">
            <a:extLst>
              <a:ext uri="{FF2B5EF4-FFF2-40B4-BE49-F238E27FC236}">
                <a16:creationId xmlns:a16="http://schemas.microsoft.com/office/drawing/2014/main" id="{3E285A64-A542-5F47-B43F-52A98EC11F19}"/>
              </a:ext>
            </a:extLst>
          </p:cNvPr>
          <p:cNvSpPr txBox="1"/>
          <p:nvPr/>
        </p:nvSpPr>
        <p:spPr>
          <a:xfrm>
            <a:off x="1292820" y="3185602"/>
            <a:ext cx="8636541" cy="1785104"/>
          </a:xfrm>
          <a:prstGeom prst="rect">
            <a:avLst/>
          </a:prstGeom>
          <a:noFill/>
        </p:spPr>
        <p:txBody>
          <a:bodyPr wrap="square" rtlCol="0">
            <a:spAutoFit/>
          </a:bodyPr>
          <a:lstStyle/>
          <a:p>
            <a:r>
              <a:rPr lang="en-GB" sz="2200" dirty="0">
                <a:solidFill>
                  <a:schemeClr val="bg1"/>
                </a:solidFill>
                <a:latin typeface="+mj-lt"/>
              </a:rPr>
              <a:t>- remind the audience of your most important points/messages</a:t>
            </a:r>
          </a:p>
          <a:p>
            <a:endParaRPr lang="en-GB" sz="2200" dirty="0">
              <a:solidFill>
                <a:schemeClr val="bg1"/>
              </a:solidFill>
              <a:latin typeface="+mj-lt"/>
            </a:endParaRPr>
          </a:p>
          <a:p>
            <a:r>
              <a:rPr lang="en-GB" sz="2200" dirty="0">
                <a:solidFill>
                  <a:schemeClr val="bg1"/>
                </a:solidFill>
                <a:latin typeface="+mj-lt"/>
              </a:rPr>
              <a:t>- leave them with a positive final impression</a:t>
            </a:r>
          </a:p>
          <a:p>
            <a:endParaRPr lang="en-GB" sz="2200" dirty="0">
              <a:solidFill>
                <a:schemeClr val="bg1"/>
              </a:solidFill>
              <a:latin typeface="+mj-lt"/>
            </a:endParaRPr>
          </a:p>
          <a:p>
            <a:r>
              <a:rPr lang="en-GB" sz="2200" dirty="0">
                <a:solidFill>
                  <a:schemeClr val="bg1"/>
                </a:solidFill>
                <a:latin typeface="+mj-lt"/>
              </a:rPr>
              <a:t>- encourage them to read your paper and contact you in the future</a:t>
            </a:r>
          </a:p>
        </p:txBody>
      </p:sp>
      <p:sp>
        <p:nvSpPr>
          <p:cNvPr id="13" name="TextBox 12">
            <a:extLst>
              <a:ext uri="{FF2B5EF4-FFF2-40B4-BE49-F238E27FC236}">
                <a16:creationId xmlns:a16="http://schemas.microsoft.com/office/drawing/2014/main" id="{D9F40878-2D74-E542-938C-0126358E74BE}"/>
              </a:ext>
            </a:extLst>
          </p:cNvPr>
          <p:cNvSpPr txBox="1"/>
          <p:nvPr/>
        </p:nvSpPr>
        <p:spPr>
          <a:xfrm>
            <a:off x="643610" y="2299472"/>
            <a:ext cx="6519190" cy="430887"/>
          </a:xfrm>
          <a:prstGeom prst="rect">
            <a:avLst/>
          </a:prstGeom>
          <a:noFill/>
        </p:spPr>
        <p:txBody>
          <a:bodyPr wrap="square" rtlCol="0">
            <a:spAutoFit/>
          </a:bodyPr>
          <a:lstStyle/>
          <a:p>
            <a:r>
              <a:rPr lang="en-GB" sz="2200" dirty="0">
                <a:solidFill>
                  <a:schemeClr val="bg1"/>
                </a:solidFill>
                <a:latin typeface="+mj-lt"/>
              </a:rPr>
              <a:t>This is where you want to:</a:t>
            </a:r>
            <a:endParaRPr lang="en-IT" sz="2200" dirty="0">
              <a:solidFill>
                <a:schemeClr val="bg1"/>
              </a:solidFill>
              <a:latin typeface="+mj-lt"/>
            </a:endParaRPr>
          </a:p>
        </p:txBody>
      </p:sp>
    </p:spTree>
    <p:extLst>
      <p:ext uri="{BB962C8B-B14F-4D97-AF65-F5344CB8AC3E}">
        <p14:creationId xmlns:p14="http://schemas.microsoft.com/office/powerpoint/2010/main" val="234858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900" decel="100000" fill="hold"/>
                                        <p:tgtEl>
                                          <p:spTgt spid="13"/>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9"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20293"/>
            <a:ext cx="11451179" cy="1023938"/>
          </a:xfrm>
        </p:spPr>
        <p:txBody>
          <a:bodyPr>
            <a:normAutofit/>
          </a:bodyPr>
          <a:lstStyle/>
          <a:p>
            <a:r>
              <a:rPr lang="en-GB" dirty="0">
                <a:solidFill>
                  <a:schemeClr val="bg1">
                    <a:lumMod val="95000"/>
                  </a:schemeClr>
                </a:solidFill>
                <a:latin typeface="Chalkduster" panose="03050602040202020205" pitchFamily="66" charset="77"/>
              </a:rPr>
              <a:t>Ending a presentation</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10" y="1456408"/>
            <a:ext cx="6519190" cy="430887"/>
          </a:xfrm>
          <a:prstGeom prst="rect">
            <a:avLst/>
          </a:prstGeom>
          <a:noFill/>
        </p:spPr>
        <p:txBody>
          <a:bodyPr wrap="square" rtlCol="0">
            <a:spAutoFit/>
          </a:bodyPr>
          <a:lstStyle/>
          <a:p>
            <a:r>
              <a:rPr lang="en-GB" sz="2200" dirty="0">
                <a:solidFill>
                  <a:schemeClr val="bg1"/>
                </a:solidFill>
                <a:latin typeface="+mj-lt"/>
              </a:rPr>
              <a:t>It’s important to:</a:t>
            </a:r>
            <a:endParaRPr lang="en-IT" sz="2200" dirty="0">
              <a:solidFill>
                <a:schemeClr val="bg1"/>
              </a:solidFill>
              <a:latin typeface="+mj-lt"/>
            </a:endParaRPr>
          </a:p>
        </p:txBody>
      </p:sp>
      <p:sp>
        <p:nvSpPr>
          <p:cNvPr id="9" name="TextBox 8">
            <a:extLst>
              <a:ext uri="{FF2B5EF4-FFF2-40B4-BE49-F238E27FC236}">
                <a16:creationId xmlns:a16="http://schemas.microsoft.com/office/drawing/2014/main" id="{3E285A64-A542-5F47-B43F-52A98EC11F19}"/>
              </a:ext>
            </a:extLst>
          </p:cNvPr>
          <p:cNvSpPr txBox="1"/>
          <p:nvPr/>
        </p:nvSpPr>
        <p:spPr>
          <a:xfrm>
            <a:off x="3357147" y="4578378"/>
            <a:ext cx="8636541" cy="1563313"/>
          </a:xfrm>
          <a:prstGeom prst="rect">
            <a:avLst/>
          </a:prstGeom>
          <a:noFill/>
        </p:spPr>
        <p:txBody>
          <a:bodyPr wrap="square" rtlCol="0">
            <a:spAutoFit/>
          </a:bodyPr>
          <a:lstStyle/>
          <a:p>
            <a:pPr marL="457200" indent="-457200">
              <a:lnSpc>
                <a:spcPct val="150000"/>
              </a:lnSpc>
              <a:buAutoNum type="arabicPeriod"/>
            </a:pPr>
            <a:r>
              <a:rPr lang="en-GB" sz="2200" dirty="0">
                <a:solidFill>
                  <a:schemeClr val="bg1"/>
                </a:solidFill>
                <a:latin typeface="+mj-lt"/>
              </a:rPr>
              <a:t>Be brief and don’t deviate from your planned speech</a:t>
            </a:r>
          </a:p>
          <a:p>
            <a:pPr marL="457200" indent="-457200">
              <a:lnSpc>
                <a:spcPct val="150000"/>
              </a:lnSpc>
              <a:buAutoNum type="arabicPeriod"/>
            </a:pPr>
            <a:r>
              <a:rPr lang="en-GB" sz="2200" dirty="0">
                <a:solidFill>
                  <a:schemeClr val="bg1"/>
                </a:solidFill>
                <a:latin typeface="+mj-lt"/>
              </a:rPr>
              <a:t>Show your enthusiasm and remind audience of key findings</a:t>
            </a:r>
          </a:p>
          <a:p>
            <a:pPr marL="457200" indent="-457200">
              <a:lnSpc>
                <a:spcPct val="150000"/>
              </a:lnSpc>
              <a:buAutoNum type="arabicPeriod"/>
            </a:pPr>
            <a:r>
              <a:rPr lang="en-GB" sz="2200" dirty="0">
                <a:solidFill>
                  <a:schemeClr val="bg1"/>
                </a:solidFill>
                <a:latin typeface="+mj-lt"/>
              </a:rPr>
              <a:t>Make sure your final slides give useful information</a:t>
            </a:r>
          </a:p>
        </p:txBody>
      </p:sp>
      <p:sp>
        <p:nvSpPr>
          <p:cNvPr id="8" name="TextBox 7">
            <a:extLst>
              <a:ext uri="{FF2B5EF4-FFF2-40B4-BE49-F238E27FC236}">
                <a16:creationId xmlns:a16="http://schemas.microsoft.com/office/drawing/2014/main" id="{97BC54C2-DB0E-F646-B8A4-D864E1CE950A}"/>
              </a:ext>
            </a:extLst>
          </p:cNvPr>
          <p:cNvSpPr txBox="1"/>
          <p:nvPr/>
        </p:nvSpPr>
        <p:spPr>
          <a:xfrm>
            <a:off x="1057293" y="2326621"/>
            <a:ext cx="8636541" cy="1563313"/>
          </a:xfrm>
          <a:prstGeom prst="rect">
            <a:avLst/>
          </a:prstGeom>
          <a:noFill/>
        </p:spPr>
        <p:txBody>
          <a:bodyPr wrap="square" rtlCol="0">
            <a:spAutoFit/>
          </a:bodyPr>
          <a:lstStyle/>
          <a:p>
            <a:pPr>
              <a:lnSpc>
                <a:spcPct val="150000"/>
              </a:lnSpc>
            </a:pPr>
            <a:r>
              <a:rPr lang="en-GB" sz="2200" dirty="0">
                <a:solidFill>
                  <a:schemeClr val="bg1"/>
                </a:solidFill>
                <a:latin typeface="+mj-lt"/>
              </a:rPr>
              <a:t>- state your conclusions clearly and succinctly </a:t>
            </a:r>
          </a:p>
          <a:p>
            <a:pPr>
              <a:lnSpc>
                <a:spcPct val="150000"/>
              </a:lnSpc>
            </a:pPr>
            <a:r>
              <a:rPr lang="en-GB" sz="2200" dirty="0">
                <a:solidFill>
                  <a:schemeClr val="bg1"/>
                </a:solidFill>
                <a:latin typeface="+mj-lt"/>
              </a:rPr>
              <a:t>- talk about your future work </a:t>
            </a:r>
          </a:p>
          <a:p>
            <a:pPr>
              <a:lnSpc>
                <a:spcPct val="150000"/>
              </a:lnSpc>
            </a:pPr>
            <a:r>
              <a:rPr lang="en-GB" sz="2200" dirty="0">
                <a:solidFill>
                  <a:schemeClr val="bg1"/>
                </a:solidFill>
                <a:latin typeface="+mj-lt"/>
              </a:rPr>
              <a:t>- elicit feedback from the audience</a:t>
            </a:r>
          </a:p>
        </p:txBody>
      </p:sp>
    </p:spTree>
    <p:extLst>
      <p:ext uri="{BB962C8B-B14F-4D97-AF65-F5344CB8AC3E}">
        <p14:creationId xmlns:p14="http://schemas.microsoft.com/office/powerpoint/2010/main" val="166910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p:cTn id="24" dur="1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25"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26" dur="10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anim calcmode="lin" valueType="num">
                                      <p:cBhvr>
                                        <p:cTn id="31" dur="1000" fill="hold"/>
                                        <p:tgtEl>
                                          <p:spTgt spid="8">
                                            <p:txEl>
                                              <p:pRg st="1" end="1"/>
                                            </p:txEl>
                                          </p:spTgt>
                                        </p:tgtEl>
                                        <p:attrNameLst>
                                          <p:attrName>ppt_w</p:attrName>
                                        </p:attrNameLst>
                                      </p:cBhvr>
                                      <p:tavLst>
                                        <p:tav tm="0">
                                          <p:val>
                                            <p:strVal val="#ppt_w*0.70"/>
                                          </p:val>
                                        </p:tav>
                                        <p:tav tm="100000">
                                          <p:val>
                                            <p:strVal val="#ppt_w"/>
                                          </p:val>
                                        </p:tav>
                                      </p:tavLst>
                                    </p:anim>
                                    <p:anim calcmode="lin" valueType="num">
                                      <p:cBhvr>
                                        <p:cTn id="32" dur="1000" fill="hold"/>
                                        <p:tgtEl>
                                          <p:spTgt spid="8">
                                            <p:txEl>
                                              <p:pRg st="1" end="1"/>
                                            </p:txEl>
                                          </p:spTgt>
                                        </p:tgtEl>
                                        <p:attrNameLst>
                                          <p:attrName>ppt_h</p:attrName>
                                        </p:attrNameLst>
                                      </p:cBhvr>
                                      <p:tavLst>
                                        <p:tav tm="0">
                                          <p:val>
                                            <p:strVal val="#ppt_h"/>
                                          </p:val>
                                        </p:tav>
                                        <p:tav tm="100000">
                                          <p:val>
                                            <p:strVal val="#ppt_h"/>
                                          </p:val>
                                        </p:tav>
                                      </p:tavLst>
                                    </p:anim>
                                    <p:animEffect transition="in" filter="fade">
                                      <p:cBhvr>
                                        <p:cTn id="33" dur="1000"/>
                                        <p:tgtEl>
                                          <p:spTgt spid="8">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nodeType="clickEffect">
                                  <p:stCondLst>
                                    <p:cond delay="0"/>
                                  </p:stCondLst>
                                  <p:childTnLst>
                                    <p:set>
                                      <p:cBhvr>
                                        <p:cTn id="37" dur="1" fill="hold">
                                          <p:stCondLst>
                                            <p:cond delay="0"/>
                                          </p:stCondLst>
                                        </p:cTn>
                                        <p:tgtEl>
                                          <p:spTgt spid="8">
                                            <p:txEl>
                                              <p:pRg st="2" end="2"/>
                                            </p:txEl>
                                          </p:spTgt>
                                        </p:tgtEl>
                                        <p:attrNameLst>
                                          <p:attrName>style.visibility</p:attrName>
                                        </p:attrNameLst>
                                      </p:cBhvr>
                                      <p:to>
                                        <p:strVal val="visible"/>
                                      </p:to>
                                    </p:set>
                                    <p:anim calcmode="lin" valueType="num">
                                      <p:cBhvr>
                                        <p:cTn id="38" dur="1000" fill="hold"/>
                                        <p:tgtEl>
                                          <p:spTgt spid="8">
                                            <p:txEl>
                                              <p:pRg st="2" end="2"/>
                                            </p:txEl>
                                          </p:spTgt>
                                        </p:tgtEl>
                                        <p:attrNameLst>
                                          <p:attrName>ppt_w</p:attrName>
                                        </p:attrNameLst>
                                      </p:cBhvr>
                                      <p:tavLst>
                                        <p:tav tm="0">
                                          <p:val>
                                            <p:strVal val="#ppt_w*0.70"/>
                                          </p:val>
                                        </p:tav>
                                        <p:tav tm="100000">
                                          <p:val>
                                            <p:strVal val="#ppt_w"/>
                                          </p:val>
                                        </p:tav>
                                      </p:tavLst>
                                    </p:anim>
                                    <p:anim calcmode="lin" valueType="num">
                                      <p:cBhvr>
                                        <p:cTn id="39" dur="1000" fill="hold"/>
                                        <p:tgtEl>
                                          <p:spTgt spid="8">
                                            <p:txEl>
                                              <p:pRg st="2" end="2"/>
                                            </p:txEl>
                                          </p:spTgt>
                                        </p:tgtEl>
                                        <p:attrNameLst>
                                          <p:attrName>ppt_h</p:attrName>
                                        </p:attrNameLst>
                                      </p:cBhvr>
                                      <p:tavLst>
                                        <p:tav tm="0">
                                          <p:val>
                                            <p:strVal val="#ppt_h"/>
                                          </p:val>
                                        </p:tav>
                                        <p:tav tm="100000">
                                          <p:val>
                                            <p:strVal val="#ppt_h"/>
                                          </p:val>
                                        </p:tav>
                                      </p:tavLst>
                                    </p:anim>
                                    <p:animEffect transition="in" filter="fade">
                                      <p:cBhvr>
                                        <p:cTn id="40" dur="1000"/>
                                        <p:tgtEl>
                                          <p:spTgt spid="8">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nodeType="click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p:cTn id="45"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46"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47" dur="1000"/>
                                        <p:tgtEl>
                                          <p:spTgt spid="9">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5" presetClass="entr" presetSubtype="0" fill="hold" nodeType="clickEffect">
                                  <p:stCondLst>
                                    <p:cond delay="0"/>
                                  </p:stCondLst>
                                  <p:childTnLst>
                                    <p:set>
                                      <p:cBhvr>
                                        <p:cTn id="51" dur="1" fill="hold">
                                          <p:stCondLst>
                                            <p:cond delay="0"/>
                                          </p:stCondLst>
                                        </p:cTn>
                                        <p:tgtEl>
                                          <p:spTgt spid="9">
                                            <p:txEl>
                                              <p:pRg st="1" end="1"/>
                                            </p:txEl>
                                          </p:spTgt>
                                        </p:tgtEl>
                                        <p:attrNameLst>
                                          <p:attrName>style.visibility</p:attrName>
                                        </p:attrNameLst>
                                      </p:cBhvr>
                                      <p:to>
                                        <p:strVal val="visible"/>
                                      </p:to>
                                    </p:set>
                                    <p:anim calcmode="lin" valueType="num">
                                      <p:cBhvr>
                                        <p:cTn id="52" dur="1000" fill="hold"/>
                                        <p:tgtEl>
                                          <p:spTgt spid="9">
                                            <p:txEl>
                                              <p:pRg st="1" end="1"/>
                                            </p:txEl>
                                          </p:spTgt>
                                        </p:tgtEl>
                                        <p:attrNameLst>
                                          <p:attrName>ppt_w</p:attrName>
                                        </p:attrNameLst>
                                      </p:cBhvr>
                                      <p:tavLst>
                                        <p:tav tm="0">
                                          <p:val>
                                            <p:strVal val="#ppt_w*0.70"/>
                                          </p:val>
                                        </p:tav>
                                        <p:tav tm="100000">
                                          <p:val>
                                            <p:strVal val="#ppt_w"/>
                                          </p:val>
                                        </p:tav>
                                      </p:tavLst>
                                    </p:anim>
                                    <p:anim calcmode="lin" valueType="num">
                                      <p:cBhvr>
                                        <p:cTn id="53" dur="1000" fill="hold"/>
                                        <p:tgtEl>
                                          <p:spTgt spid="9">
                                            <p:txEl>
                                              <p:pRg st="1" end="1"/>
                                            </p:txEl>
                                          </p:spTgt>
                                        </p:tgtEl>
                                        <p:attrNameLst>
                                          <p:attrName>ppt_h</p:attrName>
                                        </p:attrNameLst>
                                      </p:cBhvr>
                                      <p:tavLst>
                                        <p:tav tm="0">
                                          <p:val>
                                            <p:strVal val="#ppt_h"/>
                                          </p:val>
                                        </p:tav>
                                        <p:tav tm="100000">
                                          <p:val>
                                            <p:strVal val="#ppt_h"/>
                                          </p:val>
                                        </p:tav>
                                      </p:tavLst>
                                    </p:anim>
                                    <p:animEffect transition="in" filter="fade">
                                      <p:cBhvr>
                                        <p:cTn id="54" dur="1000"/>
                                        <p:tgtEl>
                                          <p:spTgt spid="9">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nodeType="clickEffect">
                                  <p:stCondLst>
                                    <p:cond delay="0"/>
                                  </p:stCondLst>
                                  <p:childTnLst>
                                    <p:set>
                                      <p:cBhvr>
                                        <p:cTn id="58" dur="1" fill="hold">
                                          <p:stCondLst>
                                            <p:cond delay="0"/>
                                          </p:stCondLst>
                                        </p:cTn>
                                        <p:tgtEl>
                                          <p:spTgt spid="9">
                                            <p:txEl>
                                              <p:pRg st="2" end="2"/>
                                            </p:txEl>
                                          </p:spTgt>
                                        </p:tgtEl>
                                        <p:attrNameLst>
                                          <p:attrName>style.visibility</p:attrName>
                                        </p:attrNameLst>
                                      </p:cBhvr>
                                      <p:to>
                                        <p:strVal val="visible"/>
                                      </p:to>
                                    </p:set>
                                    <p:anim calcmode="lin" valueType="num">
                                      <p:cBhvr>
                                        <p:cTn id="59" dur="1000" fill="hold"/>
                                        <p:tgtEl>
                                          <p:spTgt spid="9">
                                            <p:txEl>
                                              <p:pRg st="2" end="2"/>
                                            </p:txEl>
                                          </p:spTgt>
                                        </p:tgtEl>
                                        <p:attrNameLst>
                                          <p:attrName>ppt_w</p:attrName>
                                        </p:attrNameLst>
                                      </p:cBhvr>
                                      <p:tavLst>
                                        <p:tav tm="0">
                                          <p:val>
                                            <p:strVal val="#ppt_w*0.70"/>
                                          </p:val>
                                        </p:tav>
                                        <p:tav tm="100000">
                                          <p:val>
                                            <p:strVal val="#ppt_w"/>
                                          </p:val>
                                        </p:tav>
                                      </p:tavLst>
                                    </p:anim>
                                    <p:anim calcmode="lin" valueType="num">
                                      <p:cBhvr>
                                        <p:cTn id="60" dur="1000" fill="hold"/>
                                        <p:tgtEl>
                                          <p:spTgt spid="9">
                                            <p:txEl>
                                              <p:pRg st="2" end="2"/>
                                            </p:txEl>
                                          </p:spTgt>
                                        </p:tgtEl>
                                        <p:attrNameLst>
                                          <p:attrName>ppt_h</p:attrName>
                                        </p:attrNameLst>
                                      </p:cBhvr>
                                      <p:tavLst>
                                        <p:tav tm="0">
                                          <p:val>
                                            <p:strVal val="#ppt_h"/>
                                          </p:val>
                                        </p:tav>
                                        <p:tav tm="100000">
                                          <p:val>
                                            <p:strVal val="#ppt_h"/>
                                          </p:val>
                                        </p:tav>
                                      </p:tavLst>
                                    </p:anim>
                                    <p:animEffect transition="in" filter="fade">
                                      <p:cBhvr>
                                        <p:cTn id="61" dur="1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fontScale="90000"/>
          </a:bodyPr>
          <a:lstStyle/>
          <a:p>
            <a:r>
              <a:rPr lang="en-GB" dirty="0">
                <a:solidFill>
                  <a:schemeClr val="bg1">
                    <a:lumMod val="95000"/>
                  </a:schemeClr>
                </a:solidFill>
                <a:latin typeface="Chalkduster" panose="03050602040202020205" pitchFamily="66" charset="77"/>
              </a:rPr>
              <a:t>Types of Academic Meetings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2371053" cy="430887"/>
          </a:xfrm>
          <a:prstGeom prst="rect">
            <a:avLst/>
          </a:prstGeom>
          <a:noFill/>
        </p:spPr>
        <p:txBody>
          <a:bodyPr wrap="square" rtlCol="0">
            <a:spAutoFit/>
          </a:bodyPr>
          <a:lstStyle/>
          <a:p>
            <a:r>
              <a:rPr lang="en-GB" sz="2200" dirty="0">
                <a:solidFill>
                  <a:schemeClr val="bg1"/>
                </a:solidFill>
                <a:latin typeface="+mj-lt"/>
              </a:rPr>
              <a:t>Keynote VS Plenary</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186113" y="1650377"/>
            <a:ext cx="8636541" cy="2123658"/>
          </a:xfrm>
          <a:prstGeom prst="rect">
            <a:avLst/>
          </a:prstGeom>
          <a:noFill/>
        </p:spPr>
        <p:txBody>
          <a:bodyPr wrap="square" rtlCol="0">
            <a:spAutoFit/>
          </a:bodyPr>
          <a:lstStyle/>
          <a:p>
            <a:r>
              <a:rPr lang="en-GB" sz="2200" dirty="0">
                <a:solidFill>
                  <a:schemeClr val="bg1"/>
                </a:solidFill>
                <a:latin typeface="+mj-lt"/>
              </a:rPr>
              <a:t>A </a:t>
            </a:r>
            <a:r>
              <a:rPr lang="en-GB" sz="2200" i="1" dirty="0">
                <a:solidFill>
                  <a:schemeClr val="bg1"/>
                </a:solidFill>
                <a:latin typeface="+mj-lt"/>
              </a:rPr>
              <a:t>Keynote</a:t>
            </a:r>
            <a:r>
              <a:rPr lang="en-GB" sz="2200" dirty="0">
                <a:solidFill>
                  <a:schemeClr val="bg1"/>
                </a:solidFill>
                <a:latin typeface="+mj-lt"/>
              </a:rPr>
              <a:t> is a presentation by a high-profile expert, aimed at generating enthusiasm amongst the audience for the theme of the conference. Keynote is the musical term meaning the first note of the scale of any key.</a:t>
            </a:r>
          </a:p>
          <a:p>
            <a:endParaRPr lang="en-GB" sz="2200" dirty="0">
              <a:solidFill>
                <a:schemeClr val="bg1"/>
              </a:solidFill>
              <a:latin typeface="+mj-lt"/>
            </a:endParaRPr>
          </a:p>
          <a:p>
            <a:r>
              <a:rPr lang="en-GB" sz="2200" dirty="0">
                <a:solidFill>
                  <a:schemeClr val="bg1"/>
                </a:solidFill>
                <a:latin typeface="+mj-lt"/>
              </a:rPr>
              <a:t>A </a:t>
            </a:r>
            <a:r>
              <a:rPr lang="en-GB" sz="2200" i="1" dirty="0">
                <a:solidFill>
                  <a:schemeClr val="bg1"/>
                </a:solidFill>
                <a:latin typeface="+mj-lt"/>
              </a:rPr>
              <a:t>Plenary</a:t>
            </a:r>
            <a:r>
              <a:rPr lang="en-GB" sz="2200" dirty="0">
                <a:solidFill>
                  <a:schemeClr val="bg1"/>
                </a:solidFill>
                <a:latin typeface="+mj-lt"/>
              </a:rPr>
              <a:t> (from the Latin </a:t>
            </a:r>
            <a:r>
              <a:rPr lang="en-GB" sz="2200" i="1" dirty="0" err="1">
                <a:solidFill>
                  <a:schemeClr val="bg1"/>
                </a:solidFill>
                <a:latin typeface="+mj-lt"/>
              </a:rPr>
              <a:t>plenus</a:t>
            </a:r>
            <a:r>
              <a:rPr lang="en-GB" sz="2200" i="1" dirty="0">
                <a:solidFill>
                  <a:schemeClr val="bg1"/>
                </a:solidFill>
                <a:latin typeface="+mj-lt"/>
              </a:rPr>
              <a:t>,</a:t>
            </a:r>
            <a:r>
              <a:rPr lang="en-GB" sz="2200" dirty="0">
                <a:solidFill>
                  <a:schemeClr val="bg1"/>
                </a:solidFill>
                <a:latin typeface="+mj-lt"/>
              </a:rPr>
              <a:t> meaning full) is a presentation/speech that is expected to be attended in full (i.e. by all participants).</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10" y="4158006"/>
            <a:ext cx="2013866" cy="430887"/>
          </a:xfrm>
          <a:prstGeom prst="rect">
            <a:avLst/>
          </a:prstGeom>
          <a:noFill/>
        </p:spPr>
        <p:txBody>
          <a:bodyPr wrap="square" rtlCol="0">
            <a:spAutoFit/>
          </a:bodyPr>
          <a:lstStyle/>
          <a:p>
            <a:r>
              <a:rPr lang="en-GB" sz="2200" dirty="0">
                <a:solidFill>
                  <a:schemeClr val="bg1"/>
                </a:solidFill>
                <a:latin typeface="+mj-lt"/>
              </a:rPr>
              <a:t>A meeting</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186113" y="4105108"/>
            <a:ext cx="8636541" cy="2123658"/>
          </a:xfrm>
          <a:prstGeom prst="rect">
            <a:avLst/>
          </a:prstGeom>
          <a:noFill/>
        </p:spPr>
        <p:txBody>
          <a:bodyPr wrap="square" rtlCol="0">
            <a:spAutoFit/>
          </a:bodyPr>
          <a:lstStyle/>
          <a:p>
            <a:r>
              <a:rPr lang="en-GB" sz="2200" dirty="0">
                <a:solidFill>
                  <a:schemeClr val="bg1"/>
                </a:solidFill>
                <a:latin typeface="+mj-lt"/>
              </a:rPr>
              <a:t>An informal conference. In fact, </a:t>
            </a:r>
            <a:r>
              <a:rPr lang="en-GB" sz="2200" i="1" dirty="0">
                <a:solidFill>
                  <a:schemeClr val="bg1"/>
                </a:solidFill>
                <a:latin typeface="+mj-lt"/>
              </a:rPr>
              <a:t>meeting</a:t>
            </a:r>
            <a:r>
              <a:rPr lang="en-GB" sz="2200" dirty="0">
                <a:solidFill>
                  <a:schemeClr val="bg1"/>
                </a:solidFill>
                <a:latin typeface="+mj-lt"/>
              </a:rPr>
              <a:t> has a Germanic, rather than a Latin/Greek origin, and as with all Germanic/Anglo-Saxon words it has a warmer feel denoting something more friendly (</a:t>
            </a:r>
            <a:r>
              <a:rPr lang="en-GB" sz="2200" i="1" dirty="0">
                <a:solidFill>
                  <a:schemeClr val="bg1"/>
                </a:solidFill>
                <a:latin typeface="+mj-lt"/>
              </a:rPr>
              <a:t>a talk</a:t>
            </a:r>
            <a:r>
              <a:rPr lang="en-GB" sz="2200" dirty="0">
                <a:solidFill>
                  <a:schemeClr val="bg1"/>
                </a:solidFill>
                <a:latin typeface="+mj-lt"/>
              </a:rPr>
              <a:t> vs </a:t>
            </a:r>
            <a:r>
              <a:rPr lang="en-GB" sz="2200" i="1" dirty="0">
                <a:solidFill>
                  <a:schemeClr val="bg1"/>
                </a:solidFill>
                <a:latin typeface="+mj-lt"/>
              </a:rPr>
              <a:t>a presentation</a:t>
            </a:r>
            <a:r>
              <a:rPr lang="en-GB" sz="2200" dirty="0">
                <a:solidFill>
                  <a:schemeClr val="bg1"/>
                </a:solidFill>
                <a:latin typeface="+mj-lt"/>
              </a:rPr>
              <a:t>, </a:t>
            </a:r>
            <a:r>
              <a:rPr lang="en-GB" sz="2200" i="1" dirty="0">
                <a:solidFill>
                  <a:schemeClr val="bg1"/>
                </a:solidFill>
                <a:latin typeface="+mj-lt"/>
              </a:rPr>
              <a:t>chat</a:t>
            </a:r>
            <a:r>
              <a:rPr lang="en-GB" sz="2200" dirty="0">
                <a:solidFill>
                  <a:schemeClr val="bg1"/>
                </a:solidFill>
                <a:latin typeface="+mj-lt"/>
              </a:rPr>
              <a:t> vs </a:t>
            </a:r>
            <a:r>
              <a:rPr lang="en-GB" sz="2200" i="1" dirty="0">
                <a:solidFill>
                  <a:schemeClr val="bg1"/>
                </a:solidFill>
                <a:latin typeface="+mj-lt"/>
              </a:rPr>
              <a:t>conversation</a:t>
            </a:r>
            <a:r>
              <a:rPr lang="en-GB" sz="2200" dirty="0">
                <a:solidFill>
                  <a:schemeClr val="bg1"/>
                </a:solidFill>
                <a:latin typeface="+mj-lt"/>
              </a:rPr>
              <a:t>, </a:t>
            </a:r>
            <a:r>
              <a:rPr lang="en-GB" sz="2200" i="1" dirty="0">
                <a:solidFill>
                  <a:schemeClr val="bg1"/>
                </a:solidFill>
                <a:latin typeface="+mj-lt"/>
              </a:rPr>
              <a:t>speech</a:t>
            </a:r>
            <a:r>
              <a:rPr lang="en-GB" sz="2200" dirty="0">
                <a:solidFill>
                  <a:schemeClr val="bg1"/>
                </a:solidFill>
                <a:latin typeface="+mj-lt"/>
              </a:rPr>
              <a:t> vs </a:t>
            </a:r>
            <a:r>
              <a:rPr lang="en-GB" sz="2200" i="1" dirty="0">
                <a:solidFill>
                  <a:schemeClr val="bg1"/>
                </a:solidFill>
                <a:latin typeface="+mj-lt"/>
              </a:rPr>
              <a:t>discourse</a:t>
            </a:r>
            <a:r>
              <a:rPr lang="en-GB" sz="2200" dirty="0">
                <a:solidFill>
                  <a:schemeClr val="bg1"/>
                </a:solidFill>
                <a:latin typeface="+mj-lt"/>
              </a:rPr>
              <a:t>, </a:t>
            </a:r>
            <a:r>
              <a:rPr lang="en-GB" sz="2200" i="1" dirty="0">
                <a:solidFill>
                  <a:schemeClr val="bg1"/>
                </a:solidFill>
                <a:latin typeface="+mj-lt"/>
              </a:rPr>
              <a:t>welcome</a:t>
            </a:r>
            <a:r>
              <a:rPr lang="en-GB" sz="2200" dirty="0">
                <a:solidFill>
                  <a:schemeClr val="bg1"/>
                </a:solidFill>
                <a:latin typeface="+mj-lt"/>
              </a:rPr>
              <a:t> vs </a:t>
            </a:r>
            <a:r>
              <a:rPr lang="en-GB" sz="2200" i="1" dirty="0">
                <a:solidFill>
                  <a:schemeClr val="bg1"/>
                </a:solidFill>
                <a:latin typeface="+mj-lt"/>
              </a:rPr>
              <a:t>reception</a:t>
            </a:r>
            <a:r>
              <a:rPr lang="en-GB" sz="2200" dirty="0">
                <a:solidFill>
                  <a:schemeClr val="bg1"/>
                </a:solidFill>
                <a:latin typeface="+mj-lt"/>
              </a:rPr>
              <a:t>). The original word </a:t>
            </a:r>
            <a:r>
              <a:rPr lang="en-GB" sz="2200" i="1" dirty="0">
                <a:solidFill>
                  <a:schemeClr val="bg1"/>
                </a:solidFill>
                <a:latin typeface="+mj-lt"/>
              </a:rPr>
              <a:t>meet</a:t>
            </a:r>
            <a:r>
              <a:rPr lang="en-GB" sz="2200" dirty="0">
                <a:solidFill>
                  <a:schemeClr val="bg1"/>
                </a:solidFill>
                <a:latin typeface="+mj-lt"/>
              </a:rPr>
              <a:t> meant to come across, find or come face to face with someone who was walking towards you.</a:t>
            </a:r>
          </a:p>
        </p:txBody>
      </p:sp>
    </p:spTree>
    <p:extLst>
      <p:ext uri="{BB962C8B-B14F-4D97-AF65-F5344CB8AC3E}">
        <p14:creationId xmlns:p14="http://schemas.microsoft.com/office/powerpoint/2010/main" val="35736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fontScale="90000"/>
          </a:bodyPr>
          <a:lstStyle/>
          <a:p>
            <a:r>
              <a:rPr lang="en-GB" dirty="0">
                <a:solidFill>
                  <a:schemeClr val="bg1">
                    <a:lumMod val="95000"/>
                  </a:schemeClr>
                </a:solidFill>
                <a:latin typeface="Chalkduster" panose="03050602040202020205" pitchFamily="66" charset="77"/>
              </a:rPr>
              <a:t>Types of Academic Meetings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2371053" cy="430887"/>
          </a:xfrm>
          <a:prstGeom prst="rect">
            <a:avLst/>
          </a:prstGeom>
          <a:noFill/>
        </p:spPr>
        <p:txBody>
          <a:bodyPr wrap="square" rtlCol="0">
            <a:spAutoFit/>
          </a:bodyPr>
          <a:lstStyle/>
          <a:p>
            <a:r>
              <a:rPr lang="en-GB" sz="2200" dirty="0">
                <a:solidFill>
                  <a:schemeClr val="bg1"/>
                </a:solidFill>
                <a:latin typeface="+mj-lt"/>
              </a:rPr>
              <a:t>Poster session</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3014661" y="1686266"/>
            <a:ext cx="8636541" cy="769441"/>
          </a:xfrm>
          <a:prstGeom prst="rect">
            <a:avLst/>
          </a:prstGeom>
          <a:noFill/>
        </p:spPr>
        <p:txBody>
          <a:bodyPr wrap="square" rtlCol="0">
            <a:spAutoFit/>
          </a:bodyPr>
          <a:lstStyle/>
          <a:p>
            <a:r>
              <a:rPr lang="en-GB" sz="2200" dirty="0">
                <a:solidFill>
                  <a:schemeClr val="bg1"/>
                </a:solidFill>
                <a:latin typeface="+mj-lt"/>
              </a:rPr>
              <a:t>An alternative to an oral presentation, where research is displayed pictorially (Latin: </a:t>
            </a:r>
            <a:r>
              <a:rPr lang="en-GB" sz="2200" i="1" dirty="0" err="1">
                <a:solidFill>
                  <a:schemeClr val="bg1"/>
                </a:solidFill>
                <a:latin typeface="+mj-lt"/>
              </a:rPr>
              <a:t>ponere</a:t>
            </a:r>
            <a:r>
              <a:rPr lang="en-GB" sz="2200" i="1" dirty="0">
                <a:solidFill>
                  <a:schemeClr val="bg1"/>
                </a:solidFill>
                <a:latin typeface="+mj-lt"/>
              </a:rPr>
              <a:t> </a:t>
            </a:r>
            <a:r>
              <a:rPr lang="en-GB" sz="2200" dirty="0">
                <a:solidFill>
                  <a:schemeClr val="bg1"/>
                </a:solidFill>
                <a:latin typeface="+mj-lt"/>
              </a:rPr>
              <a:t>= to place)</a:t>
            </a:r>
          </a:p>
        </p:txBody>
      </p:sp>
      <p:sp>
        <p:nvSpPr>
          <p:cNvPr id="9" name="TextBox 8">
            <a:extLst>
              <a:ext uri="{FF2B5EF4-FFF2-40B4-BE49-F238E27FC236}">
                <a16:creationId xmlns:a16="http://schemas.microsoft.com/office/drawing/2014/main" id="{74CD8E1C-A411-6E46-A4B7-D909D0B3E0D6}"/>
              </a:ext>
            </a:extLst>
          </p:cNvPr>
          <p:cNvSpPr txBox="1"/>
          <p:nvPr/>
        </p:nvSpPr>
        <p:spPr>
          <a:xfrm>
            <a:off x="643609" y="2998113"/>
            <a:ext cx="2013866" cy="430887"/>
          </a:xfrm>
          <a:prstGeom prst="rect">
            <a:avLst/>
          </a:prstGeom>
          <a:noFill/>
        </p:spPr>
        <p:txBody>
          <a:bodyPr wrap="square" rtlCol="0">
            <a:spAutoFit/>
          </a:bodyPr>
          <a:lstStyle/>
          <a:p>
            <a:r>
              <a:rPr lang="en-GB" sz="2200" dirty="0">
                <a:solidFill>
                  <a:schemeClr val="bg1"/>
                </a:solidFill>
                <a:latin typeface="+mj-lt"/>
              </a:rPr>
              <a:t>A presentation</a:t>
            </a:r>
            <a:endParaRPr lang="en-IT" sz="2200" dirty="0">
              <a:solidFill>
                <a:schemeClr val="bg1"/>
              </a:solidFill>
              <a:latin typeface="+mj-lt"/>
            </a:endParaRPr>
          </a:p>
        </p:txBody>
      </p:sp>
      <p:sp>
        <p:nvSpPr>
          <p:cNvPr id="10" name="TextBox 9">
            <a:extLst>
              <a:ext uri="{FF2B5EF4-FFF2-40B4-BE49-F238E27FC236}">
                <a16:creationId xmlns:a16="http://schemas.microsoft.com/office/drawing/2014/main" id="{2C43E8A5-F795-5D4E-A1A3-439862F70295}"/>
              </a:ext>
            </a:extLst>
          </p:cNvPr>
          <p:cNvSpPr txBox="1"/>
          <p:nvPr/>
        </p:nvSpPr>
        <p:spPr>
          <a:xfrm>
            <a:off x="3014662" y="2998113"/>
            <a:ext cx="8636541" cy="769441"/>
          </a:xfrm>
          <a:prstGeom prst="rect">
            <a:avLst/>
          </a:prstGeom>
          <a:noFill/>
        </p:spPr>
        <p:txBody>
          <a:bodyPr wrap="square" rtlCol="0">
            <a:spAutoFit/>
          </a:bodyPr>
          <a:lstStyle/>
          <a:p>
            <a:r>
              <a:rPr lang="en-GB" sz="2200" dirty="0">
                <a:solidFill>
                  <a:schemeClr val="bg1"/>
                </a:solidFill>
                <a:latin typeface="+mj-lt"/>
              </a:rPr>
              <a:t>To present originally meant to put something or someone under a person’s eyes (Latin: </a:t>
            </a:r>
            <a:r>
              <a:rPr lang="en-GB" sz="2200" dirty="0" err="1">
                <a:solidFill>
                  <a:schemeClr val="bg1"/>
                </a:solidFill>
                <a:latin typeface="+mj-lt"/>
              </a:rPr>
              <a:t>praesum</a:t>
            </a:r>
            <a:r>
              <a:rPr lang="en-GB" sz="2200" dirty="0">
                <a:solidFill>
                  <a:schemeClr val="bg1"/>
                </a:solidFill>
                <a:latin typeface="+mj-lt"/>
              </a:rPr>
              <a:t> = I am in front).</a:t>
            </a:r>
          </a:p>
        </p:txBody>
      </p:sp>
      <p:sp>
        <p:nvSpPr>
          <p:cNvPr id="8" name="TextBox 7">
            <a:extLst>
              <a:ext uri="{FF2B5EF4-FFF2-40B4-BE49-F238E27FC236}">
                <a16:creationId xmlns:a16="http://schemas.microsoft.com/office/drawing/2014/main" id="{7CCC2086-31FD-4444-8987-623DACCE5917}"/>
              </a:ext>
            </a:extLst>
          </p:cNvPr>
          <p:cNvSpPr txBox="1"/>
          <p:nvPr/>
        </p:nvSpPr>
        <p:spPr>
          <a:xfrm>
            <a:off x="643609" y="4306163"/>
            <a:ext cx="2013866" cy="430887"/>
          </a:xfrm>
          <a:prstGeom prst="rect">
            <a:avLst/>
          </a:prstGeom>
          <a:noFill/>
        </p:spPr>
        <p:txBody>
          <a:bodyPr wrap="square" rtlCol="0">
            <a:spAutoFit/>
          </a:bodyPr>
          <a:lstStyle/>
          <a:p>
            <a:r>
              <a:rPr lang="en-GB" sz="2200" dirty="0">
                <a:solidFill>
                  <a:schemeClr val="bg1"/>
                </a:solidFill>
                <a:latin typeface="+mj-lt"/>
              </a:rPr>
              <a:t>A symposium</a:t>
            </a:r>
            <a:endParaRPr lang="en-IT" sz="2200" dirty="0">
              <a:solidFill>
                <a:schemeClr val="bg1"/>
              </a:solidFill>
              <a:latin typeface="+mj-lt"/>
            </a:endParaRPr>
          </a:p>
        </p:txBody>
      </p:sp>
      <p:sp>
        <p:nvSpPr>
          <p:cNvPr id="11" name="TextBox 10">
            <a:extLst>
              <a:ext uri="{FF2B5EF4-FFF2-40B4-BE49-F238E27FC236}">
                <a16:creationId xmlns:a16="http://schemas.microsoft.com/office/drawing/2014/main" id="{C0F95A41-A14F-1440-861C-5B031619FC96}"/>
              </a:ext>
            </a:extLst>
          </p:cNvPr>
          <p:cNvSpPr txBox="1"/>
          <p:nvPr/>
        </p:nvSpPr>
        <p:spPr>
          <a:xfrm>
            <a:off x="3014662" y="4345849"/>
            <a:ext cx="8636541" cy="1785104"/>
          </a:xfrm>
          <a:prstGeom prst="rect">
            <a:avLst/>
          </a:prstGeom>
          <a:noFill/>
        </p:spPr>
        <p:txBody>
          <a:bodyPr wrap="square" rtlCol="0">
            <a:spAutoFit/>
          </a:bodyPr>
          <a:lstStyle/>
          <a:p>
            <a:r>
              <a:rPr lang="en-GB" sz="2200" dirty="0">
                <a:solidFill>
                  <a:schemeClr val="bg1"/>
                </a:solidFill>
                <a:latin typeface="+mj-lt"/>
              </a:rPr>
              <a:t>A prestigious conference, with a low acceptance rate for abstracts for presentations. In ancient Greece, a symposium was a drinking party (</a:t>
            </a:r>
            <a:r>
              <a:rPr lang="en-GB" sz="2200" i="1" dirty="0" err="1">
                <a:solidFill>
                  <a:schemeClr val="bg1"/>
                </a:solidFill>
                <a:latin typeface="+mj-lt"/>
              </a:rPr>
              <a:t>sumpotēs</a:t>
            </a:r>
            <a:r>
              <a:rPr lang="en-GB" sz="2200" i="1" dirty="0">
                <a:solidFill>
                  <a:schemeClr val="bg1"/>
                </a:solidFill>
                <a:latin typeface="+mj-lt"/>
              </a:rPr>
              <a:t> </a:t>
            </a:r>
            <a:r>
              <a:rPr lang="en-GB" sz="2200" dirty="0">
                <a:solidFill>
                  <a:schemeClr val="bg1"/>
                </a:solidFill>
                <a:latin typeface="+mj-lt"/>
              </a:rPr>
              <a:t>means a ‘fellow drinker’). After a dinner, other guests were invited to gather around the table and discuss philosophy, politics and literary questions.</a:t>
            </a:r>
          </a:p>
        </p:txBody>
      </p:sp>
    </p:spTree>
    <p:extLst>
      <p:ext uri="{BB962C8B-B14F-4D97-AF65-F5344CB8AC3E}">
        <p14:creationId xmlns:p14="http://schemas.microsoft.com/office/powerpoint/2010/main" val="140510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900" decel="100000" fill="hold"/>
                                        <p:tgtEl>
                                          <p:spTgt spid="9"/>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900" decel="100000" fill="hold"/>
                                        <p:tgtEl>
                                          <p:spTgt spid="10"/>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7"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900" decel="100000" fill="hold"/>
                                        <p:tgtEl>
                                          <p:spTgt spid="8"/>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7"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900" decel="100000" fill="hold"/>
                                        <p:tgtEl>
                                          <p:spTgt spid="11"/>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9" grpId="0"/>
      <p:bldP spid="10" grpId="0"/>
      <p:bldP spid="8"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1409700" y="385763"/>
            <a:ext cx="9144000" cy="1023938"/>
          </a:xfrm>
        </p:spPr>
        <p:txBody>
          <a:bodyPr>
            <a:normAutofit/>
          </a:bodyPr>
          <a:lstStyle/>
          <a:p>
            <a:r>
              <a:rPr lang="en-GB" dirty="0">
                <a:solidFill>
                  <a:schemeClr val="bg1">
                    <a:lumMod val="95000"/>
                  </a:schemeClr>
                </a:solidFill>
                <a:latin typeface="Chalkduster" panose="03050602040202020205" pitchFamily="66" charset="77"/>
              </a:rPr>
              <a:t>Oral Presentations</a:t>
            </a:r>
            <a:endParaRPr lang="en-IT" dirty="0">
              <a:solidFill>
                <a:schemeClr val="bg1">
                  <a:lumMod val="95000"/>
                </a:schemeClr>
              </a:solidFill>
              <a:latin typeface="Chalkduster" panose="03050602040202020205" pitchFamily="66" charset="77"/>
            </a:endParaRPr>
          </a:p>
        </p:txBody>
      </p:sp>
      <p:pic>
        <p:nvPicPr>
          <p:cNvPr id="10" name="Picture 9">
            <a:extLst>
              <a:ext uri="{FF2B5EF4-FFF2-40B4-BE49-F238E27FC236}">
                <a16:creationId xmlns:a16="http://schemas.microsoft.com/office/drawing/2014/main" id="{C094B900-7B88-9D4A-8701-38D1410F67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1965" y="1686241"/>
            <a:ext cx="3628069" cy="4320000"/>
          </a:xfrm>
          <a:prstGeom prst="rect">
            <a:avLst/>
          </a:prstGeom>
        </p:spPr>
      </p:pic>
    </p:spTree>
    <p:extLst>
      <p:ext uri="{BB962C8B-B14F-4D97-AF65-F5344CB8AC3E}">
        <p14:creationId xmlns:p14="http://schemas.microsoft.com/office/powerpoint/2010/main" val="291082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5"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vertical)">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a:solidFill>
                  <a:schemeClr val="bg1">
                    <a:lumMod val="95000"/>
                  </a:schemeClr>
                </a:solidFill>
                <a:latin typeface="Chalkduster" panose="03050602040202020205" pitchFamily="66" charset="77"/>
              </a:rPr>
              <a:t>30 seconds to 4 minutes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3514053" cy="430887"/>
          </a:xfrm>
          <a:prstGeom prst="rect">
            <a:avLst/>
          </a:prstGeom>
          <a:noFill/>
        </p:spPr>
        <p:txBody>
          <a:bodyPr wrap="square" rtlCol="0">
            <a:spAutoFit/>
          </a:bodyPr>
          <a:lstStyle/>
          <a:p>
            <a:r>
              <a:rPr lang="en-GB" sz="2200" dirty="0">
                <a:solidFill>
                  <a:schemeClr val="bg1"/>
                </a:solidFill>
                <a:latin typeface="+mj-lt"/>
              </a:rPr>
              <a:t>What do you think is this?</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643609" y="2295210"/>
            <a:ext cx="5573192" cy="430887"/>
          </a:xfrm>
          <a:prstGeom prst="rect">
            <a:avLst/>
          </a:prstGeom>
          <a:noFill/>
        </p:spPr>
        <p:txBody>
          <a:bodyPr wrap="square" rtlCol="0">
            <a:spAutoFit/>
          </a:bodyPr>
          <a:lstStyle/>
          <a:p>
            <a:r>
              <a:rPr lang="en-GB" sz="2200" dirty="0">
                <a:solidFill>
                  <a:schemeClr val="bg1"/>
                </a:solidFill>
                <a:latin typeface="+mj-lt"/>
              </a:rPr>
              <a:t>This is the magic time range during which:</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914401" y="2940043"/>
            <a:ext cx="11022554" cy="2578976"/>
          </a:xfrm>
          <a:prstGeom prst="rect">
            <a:avLst/>
          </a:prstGeom>
          <a:noFill/>
        </p:spPr>
        <p:txBody>
          <a:bodyPr wrap="square" rtlCol="0">
            <a:spAutoFit/>
          </a:bodyPr>
          <a:lstStyle/>
          <a:p>
            <a:pPr>
              <a:lnSpc>
                <a:spcPct val="150000"/>
              </a:lnSpc>
            </a:pPr>
            <a:r>
              <a:rPr lang="en-GB" sz="2200" dirty="0">
                <a:solidFill>
                  <a:schemeClr val="bg1"/>
                </a:solidFill>
                <a:latin typeface="+mj-lt"/>
              </a:rPr>
              <a:t>- An audience forms their opinion of a presenter</a:t>
            </a:r>
          </a:p>
          <a:p>
            <a:pPr>
              <a:lnSpc>
                <a:spcPct val="150000"/>
              </a:lnSpc>
            </a:pPr>
            <a:r>
              <a:rPr lang="en-GB" sz="2200" dirty="0">
                <a:solidFill>
                  <a:schemeClr val="bg1"/>
                </a:solidFill>
                <a:latin typeface="+mj-lt"/>
              </a:rPr>
              <a:t>- A presenter settles down into the presentation and forgets their nerves </a:t>
            </a:r>
          </a:p>
          <a:p>
            <a:pPr>
              <a:lnSpc>
                <a:spcPct val="150000"/>
              </a:lnSpc>
            </a:pPr>
            <a:r>
              <a:rPr lang="en-GB" sz="2200" dirty="0">
                <a:solidFill>
                  <a:schemeClr val="bg1"/>
                </a:solidFill>
                <a:latin typeface="+mj-lt"/>
              </a:rPr>
              <a:t>- Job interviewers form an opinion of a candidate</a:t>
            </a:r>
          </a:p>
          <a:p>
            <a:pPr>
              <a:lnSpc>
                <a:spcPct val="150000"/>
              </a:lnSpc>
            </a:pPr>
            <a:r>
              <a:rPr lang="en-GB" sz="2200" dirty="0">
                <a:solidFill>
                  <a:schemeClr val="bg1"/>
                </a:solidFill>
                <a:latin typeface="+mj-lt"/>
              </a:rPr>
              <a:t>- A human resources manager spends on reading a CV that has been selected for them to assess</a:t>
            </a:r>
          </a:p>
          <a:p>
            <a:pPr>
              <a:lnSpc>
                <a:spcPct val="150000"/>
              </a:lnSpc>
            </a:pPr>
            <a:r>
              <a:rPr lang="en-GB" sz="2200" dirty="0">
                <a:solidFill>
                  <a:schemeClr val="bg1"/>
                </a:solidFill>
                <a:latin typeface="+mj-lt"/>
              </a:rPr>
              <a:t>- A professional tea maker allows a cup of green tea to brew</a:t>
            </a:r>
          </a:p>
        </p:txBody>
      </p:sp>
    </p:spTree>
    <p:extLst>
      <p:ext uri="{BB962C8B-B14F-4D97-AF65-F5344CB8AC3E}">
        <p14:creationId xmlns:p14="http://schemas.microsoft.com/office/powerpoint/2010/main" val="382351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nodeType="click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p:cTn id="32"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nodeType="clickEffect">
                                  <p:stCondLst>
                                    <p:cond delay="0"/>
                                  </p:stCondLst>
                                  <p:childTnLst>
                                    <p:set>
                                      <p:cBhvr>
                                        <p:cTn id="37" dur="1" fill="hold">
                                          <p:stCondLst>
                                            <p:cond delay="0"/>
                                          </p:stCondLst>
                                        </p:cTn>
                                        <p:tgtEl>
                                          <p:spTgt spid="13">
                                            <p:txEl>
                                              <p:pRg st="1" end="1"/>
                                            </p:txEl>
                                          </p:spTgt>
                                        </p:tgtEl>
                                        <p:attrNameLst>
                                          <p:attrName>style.visibility</p:attrName>
                                        </p:attrNameLst>
                                      </p:cBhvr>
                                      <p:to>
                                        <p:strVal val="visible"/>
                                      </p:to>
                                    </p:set>
                                    <p:anim calcmode="lin" valueType="num">
                                      <p:cBhvr>
                                        <p:cTn id="38"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9"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13">
                                            <p:txEl>
                                              <p:pRg st="2" end="2"/>
                                            </p:txEl>
                                          </p:spTgt>
                                        </p:tgtEl>
                                        <p:attrNameLst>
                                          <p:attrName>style.visibility</p:attrName>
                                        </p:attrNameLst>
                                      </p:cBhvr>
                                      <p:to>
                                        <p:strVal val="visible"/>
                                      </p:to>
                                    </p:set>
                                    <p:anim calcmode="lin" valueType="num">
                                      <p:cBhvr>
                                        <p:cTn id="44"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45"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7" presetClass="entr" presetSubtype="10" fill="hold" nodeType="clickEffect">
                                  <p:stCondLst>
                                    <p:cond delay="0"/>
                                  </p:stCondLst>
                                  <p:childTnLst>
                                    <p:set>
                                      <p:cBhvr>
                                        <p:cTn id="49" dur="1" fill="hold">
                                          <p:stCondLst>
                                            <p:cond delay="0"/>
                                          </p:stCondLst>
                                        </p:cTn>
                                        <p:tgtEl>
                                          <p:spTgt spid="13">
                                            <p:txEl>
                                              <p:pRg st="3" end="3"/>
                                            </p:txEl>
                                          </p:spTgt>
                                        </p:tgtEl>
                                        <p:attrNameLst>
                                          <p:attrName>style.visibility</p:attrName>
                                        </p:attrNameLst>
                                      </p:cBhvr>
                                      <p:to>
                                        <p:strVal val="visible"/>
                                      </p:to>
                                    </p:set>
                                    <p:anim calcmode="lin" valueType="num">
                                      <p:cBhvr>
                                        <p:cTn id="50"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51" dur="500" fill="hold"/>
                                        <p:tgtEl>
                                          <p:spTgt spid="1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17" presetClass="entr" presetSubtype="10" fill="hold" nodeType="clickEffect">
                                  <p:stCondLst>
                                    <p:cond delay="0"/>
                                  </p:stCondLst>
                                  <p:childTnLst>
                                    <p:set>
                                      <p:cBhvr>
                                        <p:cTn id="55" dur="1" fill="hold">
                                          <p:stCondLst>
                                            <p:cond delay="0"/>
                                          </p:stCondLst>
                                        </p:cTn>
                                        <p:tgtEl>
                                          <p:spTgt spid="13">
                                            <p:txEl>
                                              <p:pRg st="4" end="4"/>
                                            </p:txEl>
                                          </p:spTgt>
                                        </p:tgtEl>
                                        <p:attrNameLst>
                                          <p:attrName>style.visibility</p:attrName>
                                        </p:attrNameLst>
                                      </p:cBhvr>
                                      <p:to>
                                        <p:strVal val="visible"/>
                                      </p:to>
                                    </p:set>
                                    <p:anim calcmode="lin" valueType="num">
                                      <p:cBhvr>
                                        <p:cTn id="56"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57" dur="500" fill="hold"/>
                                        <p:tgtEl>
                                          <p:spTgt spid="1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4614191" cy="430887"/>
          </a:xfrm>
          <a:prstGeom prst="rect">
            <a:avLst/>
          </a:prstGeom>
          <a:noFill/>
        </p:spPr>
        <p:txBody>
          <a:bodyPr wrap="square" rtlCol="0">
            <a:spAutoFit/>
          </a:bodyPr>
          <a:lstStyle/>
          <a:p>
            <a:r>
              <a:rPr lang="en-GB" sz="2200" dirty="0">
                <a:solidFill>
                  <a:schemeClr val="bg1"/>
                </a:solidFill>
                <a:latin typeface="+mj-lt"/>
              </a:rPr>
              <a:t>Have a written version of your speech </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643609" y="2295210"/>
            <a:ext cx="5573192" cy="430887"/>
          </a:xfrm>
          <a:prstGeom prst="rect">
            <a:avLst/>
          </a:prstGeom>
          <a:noFill/>
        </p:spPr>
        <p:txBody>
          <a:bodyPr wrap="square" rtlCol="0">
            <a:spAutoFit/>
          </a:bodyPr>
          <a:lstStyle/>
          <a:p>
            <a:r>
              <a:rPr lang="en-GB" sz="2200" dirty="0">
                <a:solidFill>
                  <a:schemeClr val="bg1"/>
                </a:solidFill>
                <a:latin typeface="+mj-lt"/>
              </a:rPr>
              <a:t>Have good strong slides</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6216801" y="1533614"/>
            <a:ext cx="4986337" cy="547650"/>
          </a:xfrm>
          <a:prstGeom prst="rect">
            <a:avLst/>
          </a:prstGeom>
          <a:noFill/>
        </p:spPr>
        <p:txBody>
          <a:bodyPr wrap="square" rtlCol="0">
            <a:spAutoFit/>
          </a:bodyPr>
          <a:lstStyle/>
          <a:p>
            <a:pPr>
              <a:lnSpc>
                <a:spcPct val="150000"/>
              </a:lnSpc>
            </a:pPr>
            <a:r>
              <a:rPr lang="en-GB" sz="2200" dirty="0">
                <a:solidFill>
                  <a:schemeClr val="bg1"/>
                </a:solidFill>
                <a:latin typeface="+mj-lt"/>
              </a:rPr>
              <a:t>Show difficulties in standing up in public</a:t>
            </a:r>
          </a:p>
        </p:txBody>
      </p:sp>
      <p:sp>
        <p:nvSpPr>
          <p:cNvPr id="6" name="Subtitle 2">
            <a:extLst>
              <a:ext uri="{FF2B5EF4-FFF2-40B4-BE49-F238E27FC236}">
                <a16:creationId xmlns:a16="http://schemas.microsoft.com/office/drawing/2014/main" id="{4DCED0B2-B4AE-5F4B-8ED6-32CD8EE4DDD6}"/>
              </a:ext>
            </a:extLst>
          </p:cNvPr>
          <p:cNvSpPr txBox="1">
            <a:spLocks/>
          </p:cNvSpPr>
          <p:nvPr/>
        </p:nvSpPr>
        <p:spPr>
          <a:xfrm>
            <a:off x="1853802" y="678081"/>
            <a:ext cx="1854994" cy="57688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rPr>
              <a:t>Yes</a:t>
            </a:r>
            <a:endParaRPr lang="en-IT"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endParaRPr>
          </a:p>
        </p:txBody>
      </p:sp>
      <p:sp>
        <p:nvSpPr>
          <p:cNvPr id="8" name="Subtitle 2">
            <a:extLst>
              <a:ext uri="{FF2B5EF4-FFF2-40B4-BE49-F238E27FC236}">
                <a16:creationId xmlns:a16="http://schemas.microsoft.com/office/drawing/2014/main" id="{4462F94D-320A-B84E-BB53-6C277DC934E1}"/>
              </a:ext>
            </a:extLst>
          </p:cNvPr>
          <p:cNvSpPr txBox="1">
            <a:spLocks/>
          </p:cNvSpPr>
          <p:nvPr/>
        </p:nvSpPr>
        <p:spPr>
          <a:xfrm>
            <a:off x="7721202" y="678081"/>
            <a:ext cx="1854994" cy="57688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rPr>
              <a:t>No</a:t>
            </a:r>
            <a:endParaRPr lang="en-IT" dirty="0">
              <a:solidFill>
                <a:schemeClr val="accent2">
                  <a:lumMod val="75000"/>
                </a:schemeClr>
              </a:solidFill>
              <a:latin typeface="Chalkduster" panose="03050602040202020205" pitchFamily="66" charset="77"/>
              <a:ea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0BCB20DC-B08B-474A-BE51-18194906B355}"/>
              </a:ext>
            </a:extLst>
          </p:cNvPr>
          <p:cNvSpPr txBox="1"/>
          <p:nvPr/>
        </p:nvSpPr>
        <p:spPr>
          <a:xfrm>
            <a:off x="6216801" y="2302524"/>
            <a:ext cx="4986337" cy="547650"/>
          </a:xfrm>
          <a:prstGeom prst="rect">
            <a:avLst/>
          </a:prstGeom>
          <a:noFill/>
        </p:spPr>
        <p:txBody>
          <a:bodyPr wrap="square" rtlCol="0">
            <a:spAutoFit/>
          </a:bodyPr>
          <a:lstStyle/>
          <a:p>
            <a:pPr>
              <a:lnSpc>
                <a:spcPct val="150000"/>
              </a:lnSpc>
            </a:pPr>
            <a:r>
              <a:rPr lang="en-GB" sz="2200" dirty="0">
                <a:solidFill>
                  <a:schemeClr val="bg1"/>
                </a:solidFill>
                <a:latin typeface="+mj-lt"/>
              </a:rPr>
              <a:t>Failing to get your message across</a:t>
            </a:r>
          </a:p>
        </p:txBody>
      </p:sp>
      <p:cxnSp>
        <p:nvCxnSpPr>
          <p:cNvPr id="5" name="Straight Arrow Connector 4">
            <a:extLst>
              <a:ext uri="{FF2B5EF4-FFF2-40B4-BE49-F238E27FC236}">
                <a16:creationId xmlns:a16="http://schemas.microsoft.com/office/drawing/2014/main" id="{2251849A-A625-D740-93A9-6D205573F83A}"/>
              </a:ext>
            </a:extLst>
          </p:cNvPr>
          <p:cNvCxnSpPr>
            <a:cxnSpLocks/>
            <a:endCxn id="11" idx="1"/>
          </p:cNvCxnSpPr>
          <p:nvPr/>
        </p:nvCxnSpPr>
        <p:spPr>
          <a:xfrm>
            <a:off x="7300913" y="2857488"/>
            <a:ext cx="631031" cy="502437"/>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F26110C-EB28-BB48-8D35-5F63AC831670}"/>
              </a:ext>
            </a:extLst>
          </p:cNvPr>
          <p:cNvSpPr txBox="1"/>
          <p:nvPr/>
        </p:nvSpPr>
        <p:spPr>
          <a:xfrm>
            <a:off x="7931944" y="3086100"/>
            <a:ext cx="2969419" cy="547650"/>
          </a:xfrm>
          <a:prstGeom prst="rect">
            <a:avLst/>
          </a:prstGeom>
          <a:noFill/>
        </p:spPr>
        <p:txBody>
          <a:bodyPr wrap="square" rtlCol="0">
            <a:spAutoFit/>
          </a:bodyPr>
          <a:lstStyle/>
          <a:p>
            <a:pPr>
              <a:lnSpc>
                <a:spcPct val="150000"/>
              </a:lnSpc>
            </a:pPr>
            <a:r>
              <a:rPr lang="en-GB" sz="2200" dirty="0">
                <a:solidFill>
                  <a:schemeClr val="bg1"/>
                </a:solidFill>
                <a:latin typeface="+mj-lt"/>
              </a:rPr>
              <a:t>Bad pronunciation</a:t>
            </a:r>
          </a:p>
        </p:txBody>
      </p:sp>
      <p:cxnSp>
        <p:nvCxnSpPr>
          <p:cNvPr id="14" name="Straight Arrow Connector 13">
            <a:extLst>
              <a:ext uri="{FF2B5EF4-FFF2-40B4-BE49-F238E27FC236}">
                <a16:creationId xmlns:a16="http://schemas.microsoft.com/office/drawing/2014/main" id="{7F5A6F70-ACAE-CF4C-A842-ABFD768A8829}"/>
              </a:ext>
            </a:extLst>
          </p:cNvPr>
          <p:cNvCxnSpPr>
            <a:cxnSpLocks/>
          </p:cNvCxnSpPr>
          <p:nvPr/>
        </p:nvCxnSpPr>
        <p:spPr>
          <a:xfrm>
            <a:off x="7300913" y="2857488"/>
            <a:ext cx="315515" cy="1285887"/>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21A4241-B3D6-454A-A574-9063697F4576}"/>
              </a:ext>
            </a:extLst>
          </p:cNvPr>
          <p:cNvSpPr txBox="1"/>
          <p:nvPr/>
        </p:nvSpPr>
        <p:spPr>
          <a:xfrm>
            <a:off x="7721202" y="4143375"/>
            <a:ext cx="3694511" cy="547650"/>
          </a:xfrm>
          <a:prstGeom prst="rect">
            <a:avLst/>
          </a:prstGeom>
          <a:noFill/>
        </p:spPr>
        <p:txBody>
          <a:bodyPr wrap="square" rtlCol="0">
            <a:spAutoFit/>
          </a:bodyPr>
          <a:lstStyle/>
          <a:p>
            <a:pPr>
              <a:lnSpc>
                <a:spcPct val="150000"/>
              </a:lnSpc>
            </a:pPr>
            <a:r>
              <a:rPr lang="en-GB" sz="2200" dirty="0">
                <a:solidFill>
                  <a:schemeClr val="bg1"/>
                </a:solidFill>
                <a:latin typeface="+mj-lt"/>
              </a:rPr>
              <a:t>Too casual/conversational style</a:t>
            </a:r>
          </a:p>
        </p:txBody>
      </p:sp>
    </p:spTree>
    <p:extLst>
      <p:ext uri="{BB962C8B-B14F-4D97-AF65-F5344CB8AC3E}">
        <p14:creationId xmlns:p14="http://schemas.microsoft.com/office/powerpoint/2010/main" val="1420397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900" decel="100000" fill="hold"/>
                                        <p:tgtEl>
                                          <p:spTgt spid="1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900" decel="100000" fill="hold"/>
                                        <p:tgtEl>
                                          <p:spTgt spid="9"/>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1000" fill="hold"/>
                                        <p:tgtEl>
                                          <p:spTgt spid="5"/>
                                        </p:tgtEl>
                                        <p:attrNameLst>
                                          <p:attrName>ppt_w</p:attrName>
                                        </p:attrNameLst>
                                      </p:cBhvr>
                                      <p:tavLst>
                                        <p:tav tm="0">
                                          <p:val>
                                            <p:fltVal val="0"/>
                                          </p:val>
                                        </p:tav>
                                        <p:tav tm="100000">
                                          <p:val>
                                            <p:strVal val="#ppt_w"/>
                                          </p:val>
                                        </p:tav>
                                      </p:tavLst>
                                    </p:anim>
                                    <p:anim calcmode="lin" valueType="num">
                                      <p:cBhvr>
                                        <p:cTn id="52" dur="1000" fill="hold"/>
                                        <p:tgtEl>
                                          <p:spTgt spid="5"/>
                                        </p:tgtEl>
                                        <p:attrNameLst>
                                          <p:attrName>ppt_h</p:attrName>
                                        </p:attrNameLst>
                                      </p:cBhvr>
                                      <p:tavLst>
                                        <p:tav tm="0">
                                          <p:val>
                                            <p:fltVal val="0"/>
                                          </p:val>
                                        </p:tav>
                                        <p:tav tm="100000">
                                          <p:val>
                                            <p:strVal val="#ppt_h"/>
                                          </p:val>
                                        </p:tav>
                                      </p:tavLst>
                                    </p:anim>
                                    <p:anim calcmode="lin" valueType="num">
                                      <p:cBhvr>
                                        <p:cTn id="53" dur="1000" fill="hold"/>
                                        <p:tgtEl>
                                          <p:spTgt spid="5"/>
                                        </p:tgtEl>
                                        <p:attrNameLst>
                                          <p:attrName>style.rotation</p:attrName>
                                        </p:attrNameLst>
                                      </p:cBhvr>
                                      <p:tavLst>
                                        <p:tav tm="0">
                                          <p:val>
                                            <p:fltVal val="90"/>
                                          </p:val>
                                        </p:tav>
                                        <p:tav tm="100000">
                                          <p:val>
                                            <p:fltVal val="0"/>
                                          </p:val>
                                        </p:tav>
                                      </p:tavLst>
                                    </p:anim>
                                    <p:animEffect transition="in" filter="fade">
                                      <p:cBhvr>
                                        <p:cTn id="54" dur="10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900" decel="100000" fill="hold"/>
                                        <p:tgtEl>
                                          <p:spTgt spid="11"/>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 calcmode="lin" valueType="num">
                                      <p:cBhvr>
                                        <p:cTn id="69" dur="1000" fill="hold"/>
                                        <p:tgtEl>
                                          <p:spTgt spid="14"/>
                                        </p:tgtEl>
                                        <p:attrNameLst>
                                          <p:attrName>style.rotation</p:attrName>
                                        </p:attrNameLst>
                                      </p:cBhvr>
                                      <p:tavLst>
                                        <p:tav tm="0">
                                          <p:val>
                                            <p:fltVal val="90"/>
                                          </p:val>
                                        </p:tav>
                                        <p:tav tm="100000">
                                          <p:val>
                                            <p:fltVal val="0"/>
                                          </p:val>
                                        </p:tav>
                                      </p:tavLst>
                                    </p:anim>
                                    <p:animEffect transition="in" filter="fade">
                                      <p:cBhvr>
                                        <p:cTn id="70" dur="1000"/>
                                        <p:tgtEl>
                                          <p:spTgt spid="14"/>
                                        </p:tgtEl>
                                      </p:cBhvr>
                                    </p:animEffect>
                                  </p:childTnLst>
                                </p:cTn>
                              </p:par>
                            </p:childTnLst>
                          </p:cTn>
                        </p:par>
                      </p:childTnLst>
                    </p:cTn>
                  </p:par>
                  <p:par>
                    <p:cTn id="71" fill="hold">
                      <p:stCondLst>
                        <p:cond delay="indefinite"/>
                      </p:stCondLst>
                      <p:childTnLst>
                        <p:par>
                          <p:cTn id="72" fill="hold">
                            <p:stCondLst>
                              <p:cond delay="0"/>
                            </p:stCondLst>
                            <p:childTnLst>
                              <p:par>
                                <p:cTn id="73" presetID="37" presetClass="entr" presetSubtype="0" fill="hold" grpId="0"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1000"/>
                                        <p:tgtEl>
                                          <p:spTgt spid="17"/>
                                        </p:tgtEl>
                                      </p:cBhvr>
                                    </p:animEffect>
                                    <p:anim calcmode="lin" valueType="num">
                                      <p:cBhvr>
                                        <p:cTn id="76" dur="1000" fill="hold"/>
                                        <p:tgtEl>
                                          <p:spTgt spid="17"/>
                                        </p:tgtEl>
                                        <p:attrNameLst>
                                          <p:attrName>ppt_x</p:attrName>
                                        </p:attrNameLst>
                                      </p:cBhvr>
                                      <p:tavLst>
                                        <p:tav tm="0">
                                          <p:val>
                                            <p:strVal val="#ppt_x"/>
                                          </p:val>
                                        </p:tav>
                                        <p:tav tm="100000">
                                          <p:val>
                                            <p:strVal val="#ppt_x"/>
                                          </p:val>
                                        </p:tav>
                                      </p:tavLst>
                                    </p:anim>
                                    <p:anim calcmode="lin" valueType="num">
                                      <p:cBhvr>
                                        <p:cTn id="77" dur="900" decel="100000" fill="hold"/>
                                        <p:tgtEl>
                                          <p:spTgt spid="17"/>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3" grpId="0"/>
      <p:bldP spid="6" grpId="0" build="p"/>
      <p:bldP spid="8" grpId="0" build="p"/>
      <p:bldP spid="9" grpId="0"/>
      <p:bldP spid="11"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err="1">
                <a:solidFill>
                  <a:schemeClr val="bg1">
                    <a:lumMod val="95000"/>
                  </a:schemeClr>
                </a:solidFill>
                <a:latin typeface="Chalkduster" panose="03050602040202020205" pitchFamily="66" charset="77"/>
              </a:rPr>
              <a:t>Tips&amp;tricks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11022554" cy="430887"/>
          </a:xfrm>
          <a:prstGeom prst="rect">
            <a:avLst/>
          </a:prstGeom>
          <a:noFill/>
        </p:spPr>
        <p:txBody>
          <a:bodyPr wrap="square" rtlCol="0">
            <a:spAutoFit/>
          </a:bodyPr>
          <a:lstStyle/>
          <a:p>
            <a:r>
              <a:rPr lang="en-GB" sz="2200" dirty="0">
                <a:solidFill>
                  <a:schemeClr val="bg1"/>
                </a:solidFill>
                <a:latin typeface="+mj-lt"/>
              </a:rPr>
              <a:t>1) write down what you’re going to say</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643609" y="2295210"/>
            <a:ext cx="5573192" cy="430887"/>
          </a:xfrm>
          <a:prstGeom prst="rect">
            <a:avLst/>
          </a:prstGeom>
          <a:noFill/>
        </p:spPr>
        <p:txBody>
          <a:bodyPr wrap="square" rtlCol="0">
            <a:spAutoFit/>
          </a:bodyPr>
          <a:lstStyle/>
          <a:p>
            <a:r>
              <a:rPr lang="en-GB" sz="2200" dirty="0">
                <a:solidFill>
                  <a:schemeClr val="bg1"/>
                </a:solidFill>
                <a:latin typeface="+mj-lt"/>
              </a:rPr>
              <a:t>2) practice on the pronunciation of:</a:t>
            </a:r>
            <a:endParaRPr lang="en-IT" sz="2200" dirty="0">
              <a:solidFill>
                <a:schemeClr val="bg1"/>
              </a:solidFill>
              <a:latin typeface="+mj-lt"/>
            </a:endParaRPr>
          </a:p>
        </p:txBody>
      </p:sp>
      <p:sp>
        <p:nvSpPr>
          <p:cNvPr id="13" name="TextBox 12">
            <a:extLst>
              <a:ext uri="{FF2B5EF4-FFF2-40B4-BE49-F238E27FC236}">
                <a16:creationId xmlns:a16="http://schemas.microsoft.com/office/drawing/2014/main" id="{EE184273-48F5-AF4F-8FC6-784DD2642442}"/>
              </a:ext>
            </a:extLst>
          </p:cNvPr>
          <p:cNvSpPr txBox="1"/>
          <p:nvPr/>
        </p:nvSpPr>
        <p:spPr>
          <a:xfrm>
            <a:off x="914401" y="2940043"/>
            <a:ext cx="11022554" cy="2578976"/>
          </a:xfrm>
          <a:prstGeom prst="rect">
            <a:avLst/>
          </a:prstGeom>
          <a:noFill/>
        </p:spPr>
        <p:txBody>
          <a:bodyPr wrap="square" rtlCol="0">
            <a:spAutoFit/>
          </a:bodyPr>
          <a:lstStyle/>
          <a:p>
            <a:pPr>
              <a:lnSpc>
                <a:spcPct val="150000"/>
              </a:lnSpc>
            </a:pPr>
            <a:r>
              <a:rPr lang="en-GB" sz="2200" dirty="0">
                <a:solidFill>
                  <a:schemeClr val="bg1"/>
                </a:solidFill>
                <a:latin typeface="+mj-lt"/>
              </a:rPr>
              <a:t>- The most important words</a:t>
            </a:r>
          </a:p>
          <a:p>
            <a:pPr>
              <a:lnSpc>
                <a:spcPct val="150000"/>
              </a:lnSpc>
            </a:pPr>
            <a:r>
              <a:rPr lang="en-GB" sz="2200" dirty="0">
                <a:solidFill>
                  <a:schemeClr val="bg1"/>
                </a:solidFill>
                <a:latin typeface="+mj-lt"/>
              </a:rPr>
              <a:t>- keywords</a:t>
            </a:r>
          </a:p>
          <a:p>
            <a:pPr>
              <a:lnSpc>
                <a:spcPct val="150000"/>
              </a:lnSpc>
            </a:pPr>
            <a:r>
              <a:rPr lang="en-GB" sz="2200" dirty="0">
                <a:solidFill>
                  <a:schemeClr val="bg1"/>
                </a:solidFill>
                <a:latin typeface="+mj-lt"/>
              </a:rPr>
              <a:t>- Technical words</a:t>
            </a:r>
          </a:p>
          <a:p>
            <a:pPr>
              <a:lnSpc>
                <a:spcPct val="150000"/>
              </a:lnSpc>
            </a:pPr>
            <a:r>
              <a:rPr lang="en-GB" sz="2200" dirty="0">
                <a:solidFill>
                  <a:schemeClr val="bg1"/>
                </a:solidFill>
                <a:latin typeface="+mj-lt"/>
              </a:rPr>
              <a:t>- numbers</a:t>
            </a:r>
          </a:p>
          <a:p>
            <a:pPr>
              <a:lnSpc>
                <a:spcPct val="150000"/>
              </a:lnSpc>
            </a:pPr>
            <a:r>
              <a:rPr lang="en-GB" sz="2200" dirty="0">
                <a:solidFill>
                  <a:schemeClr val="bg1"/>
                </a:solidFill>
                <a:latin typeface="+mj-lt"/>
              </a:rPr>
              <a:t>- acronyms</a:t>
            </a:r>
          </a:p>
        </p:txBody>
      </p:sp>
    </p:spTree>
    <p:extLst>
      <p:ext uri="{BB962C8B-B14F-4D97-AF65-F5344CB8AC3E}">
        <p14:creationId xmlns:p14="http://schemas.microsoft.com/office/powerpoint/2010/main" val="85153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nodeType="click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p:cTn id="32" dur="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10" fill="hold" nodeType="clickEffect">
                                  <p:stCondLst>
                                    <p:cond delay="0"/>
                                  </p:stCondLst>
                                  <p:childTnLst>
                                    <p:set>
                                      <p:cBhvr>
                                        <p:cTn id="37" dur="1" fill="hold">
                                          <p:stCondLst>
                                            <p:cond delay="0"/>
                                          </p:stCondLst>
                                        </p:cTn>
                                        <p:tgtEl>
                                          <p:spTgt spid="13">
                                            <p:txEl>
                                              <p:pRg st="1" end="1"/>
                                            </p:txEl>
                                          </p:spTgt>
                                        </p:tgtEl>
                                        <p:attrNameLst>
                                          <p:attrName>style.visibility</p:attrName>
                                        </p:attrNameLst>
                                      </p:cBhvr>
                                      <p:to>
                                        <p:strVal val="visible"/>
                                      </p:to>
                                    </p:set>
                                    <p:anim calcmode="lin" valueType="num">
                                      <p:cBhvr>
                                        <p:cTn id="38" dur="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39" dur="500" fill="hold"/>
                                        <p:tgtEl>
                                          <p:spTgt spid="1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nodeType="clickEffect">
                                  <p:stCondLst>
                                    <p:cond delay="0"/>
                                  </p:stCondLst>
                                  <p:childTnLst>
                                    <p:set>
                                      <p:cBhvr>
                                        <p:cTn id="43" dur="1" fill="hold">
                                          <p:stCondLst>
                                            <p:cond delay="0"/>
                                          </p:stCondLst>
                                        </p:cTn>
                                        <p:tgtEl>
                                          <p:spTgt spid="13">
                                            <p:txEl>
                                              <p:pRg st="2" end="2"/>
                                            </p:txEl>
                                          </p:spTgt>
                                        </p:tgtEl>
                                        <p:attrNameLst>
                                          <p:attrName>style.visibility</p:attrName>
                                        </p:attrNameLst>
                                      </p:cBhvr>
                                      <p:to>
                                        <p:strVal val="visible"/>
                                      </p:to>
                                    </p:set>
                                    <p:anim calcmode="lin" valueType="num">
                                      <p:cBhvr>
                                        <p:cTn id="44" dur="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45" dur="500" fill="hold"/>
                                        <p:tgtEl>
                                          <p:spTgt spid="1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7" presetClass="entr" presetSubtype="10" fill="hold" nodeType="clickEffect">
                                  <p:stCondLst>
                                    <p:cond delay="0"/>
                                  </p:stCondLst>
                                  <p:childTnLst>
                                    <p:set>
                                      <p:cBhvr>
                                        <p:cTn id="49" dur="1" fill="hold">
                                          <p:stCondLst>
                                            <p:cond delay="0"/>
                                          </p:stCondLst>
                                        </p:cTn>
                                        <p:tgtEl>
                                          <p:spTgt spid="13">
                                            <p:txEl>
                                              <p:pRg st="3" end="3"/>
                                            </p:txEl>
                                          </p:spTgt>
                                        </p:tgtEl>
                                        <p:attrNameLst>
                                          <p:attrName>style.visibility</p:attrName>
                                        </p:attrNameLst>
                                      </p:cBhvr>
                                      <p:to>
                                        <p:strVal val="visible"/>
                                      </p:to>
                                    </p:set>
                                    <p:anim calcmode="lin" valueType="num">
                                      <p:cBhvr>
                                        <p:cTn id="50" dur="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51" dur="500" fill="hold"/>
                                        <p:tgtEl>
                                          <p:spTgt spid="1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17" presetClass="entr" presetSubtype="10" fill="hold" nodeType="clickEffect">
                                  <p:stCondLst>
                                    <p:cond delay="0"/>
                                  </p:stCondLst>
                                  <p:childTnLst>
                                    <p:set>
                                      <p:cBhvr>
                                        <p:cTn id="55" dur="1" fill="hold">
                                          <p:stCondLst>
                                            <p:cond delay="0"/>
                                          </p:stCondLst>
                                        </p:cTn>
                                        <p:tgtEl>
                                          <p:spTgt spid="13">
                                            <p:txEl>
                                              <p:pRg st="4" end="4"/>
                                            </p:txEl>
                                          </p:spTgt>
                                        </p:tgtEl>
                                        <p:attrNameLst>
                                          <p:attrName>style.visibility</p:attrName>
                                        </p:attrNameLst>
                                      </p:cBhvr>
                                      <p:to>
                                        <p:strVal val="visible"/>
                                      </p:to>
                                    </p:set>
                                    <p:anim calcmode="lin" valueType="num">
                                      <p:cBhvr>
                                        <p:cTn id="56" dur="500" fill="hold"/>
                                        <p:tgtEl>
                                          <p:spTgt spid="13">
                                            <p:txEl>
                                              <p:pRg st="4" end="4"/>
                                            </p:txEl>
                                          </p:spTgt>
                                        </p:tgtEl>
                                        <p:attrNameLst>
                                          <p:attrName>ppt_w</p:attrName>
                                        </p:attrNameLst>
                                      </p:cBhvr>
                                      <p:tavLst>
                                        <p:tav tm="0">
                                          <p:val>
                                            <p:fltVal val="0"/>
                                          </p:val>
                                        </p:tav>
                                        <p:tav tm="100000">
                                          <p:val>
                                            <p:strVal val="#ppt_w"/>
                                          </p:val>
                                        </p:tav>
                                      </p:tavLst>
                                    </p:anim>
                                    <p:anim calcmode="lin" valueType="num">
                                      <p:cBhvr>
                                        <p:cTn id="57" dur="500" fill="hold"/>
                                        <p:tgtEl>
                                          <p:spTgt spid="1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8C652-0824-4841-A257-C0F50783127D}"/>
              </a:ext>
            </a:extLst>
          </p:cNvPr>
          <p:cNvSpPr>
            <a:spLocks noGrp="1"/>
          </p:cNvSpPr>
          <p:nvPr>
            <p:ph type="ctrTitle"/>
          </p:nvPr>
        </p:nvSpPr>
        <p:spPr>
          <a:xfrm>
            <a:off x="371475" y="172698"/>
            <a:ext cx="11451179" cy="1023938"/>
          </a:xfrm>
        </p:spPr>
        <p:txBody>
          <a:bodyPr>
            <a:normAutofit/>
          </a:bodyPr>
          <a:lstStyle/>
          <a:p>
            <a:r>
              <a:rPr lang="en-GB" dirty="0" err="1">
                <a:solidFill>
                  <a:schemeClr val="bg1">
                    <a:lumMod val="95000"/>
                  </a:schemeClr>
                </a:solidFill>
                <a:latin typeface="Chalkduster" panose="03050602040202020205" pitchFamily="66" charset="77"/>
              </a:rPr>
              <a:t>Tips&amp;tricks</a:t>
            </a:r>
            <a:endParaRPr lang="en-IT" dirty="0">
              <a:solidFill>
                <a:schemeClr val="bg1">
                  <a:lumMod val="95000"/>
                </a:schemeClr>
              </a:solidFill>
              <a:latin typeface="Chalkduster" panose="03050602040202020205" pitchFamily="66" charset="77"/>
            </a:endParaRPr>
          </a:p>
        </p:txBody>
      </p:sp>
      <p:sp>
        <p:nvSpPr>
          <p:cNvPr id="4" name="TextBox 3">
            <a:extLst>
              <a:ext uri="{FF2B5EF4-FFF2-40B4-BE49-F238E27FC236}">
                <a16:creationId xmlns:a16="http://schemas.microsoft.com/office/drawing/2014/main" id="{A891DA5B-168A-AE4E-9BA0-DA8BF904C284}"/>
              </a:ext>
            </a:extLst>
          </p:cNvPr>
          <p:cNvSpPr txBox="1"/>
          <p:nvPr/>
        </p:nvSpPr>
        <p:spPr>
          <a:xfrm>
            <a:off x="643609" y="1650377"/>
            <a:ext cx="11022554" cy="430887"/>
          </a:xfrm>
          <a:prstGeom prst="rect">
            <a:avLst/>
          </a:prstGeom>
          <a:noFill/>
        </p:spPr>
        <p:txBody>
          <a:bodyPr wrap="square" rtlCol="0">
            <a:spAutoFit/>
          </a:bodyPr>
          <a:lstStyle/>
          <a:p>
            <a:r>
              <a:rPr lang="en-GB" sz="2200" dirty="0">
                <a:solidFill>
                  <a:schemeClr val="bg1"/>
                </a:solidFill>
                <a:latin typeface="+mj-lt"/>
              </a:rPr>
              <a:t>3) Don’t speak too fast or too much</a:t>
            </a:r>
            <a:endParaRPr lang="en-IT" sz="2200" dirty="0">
              <a:solidFill>
                <a:schemeClr val="bg1"/>
              </a:solidFill>
              <a:latin typeface="+mj-lt"/>
            </a:endParaRPr>
          </a:p>
        </p:txBody>
      </p:sp>
      <p:sp>
        <p:nvSpPr>
          <p:cNvPr id="7" name="TextBox 6">
            <a:extLst>
              <a:ext uri="{FF2B5EF4-FFF2-40B4-BE49-F238E27FC236}">
                <a16:creationId xmlns:a16="http://schemas.microsoft.com/office/drawing/2014/main" id="{B165984D-C4C1-C64F-9231-697DB0707A6B}"/>
              </a:ext>
            </a:extLst>
          </p:cNvPr>
          <p:cNvSpPr txBox="1"/>
          <p:nvPr/>
        </p:nvSpPr>
        <p:spPr>
          <a:xfrm>
            <a:off x="643609" y="2295210"/>
            <a:ext cx="5573192" cy="430887"/>
          </a:xfrm>
          <a:prstGeom prst="rect">
            <a:avLst/>
          </a:prstGeom>
          <a:noFill/>
        </p:spPr>
        <p:txBody>
          <a:bodyPr wrap="square" rtlCol="0">
            <a:spAutoFit/>
          </a:bodyPr>
          <a:lstStyle/>
          <a:p>
            <a:r>
              <a:rPr lang="en-GB" sz="2200" dirty="0">
                <a:solidFill>
                  <a:schemeClr val="bg1"/>
                </a:solidFill>
                <a:latin typeface="+mj-lt"/>
              </a:rPr>
              <a:t>4) Vary your tone of voice</a:t>
            </a:r>
            <a:endParaRPr lang="en-IT" sz="2200" dirty="0">
              <a:solidFill>
                <a:schemeClr val="bg1"/>
              </a:solidFill>
              <a:latin typeface="+mj-lt"/>
            </a:endParaRPr>
          </a:p>
        </p:txBody>
      </p:sp>
      <p:graphicFrame>
        <p:nvGraphicFramePr>
          <p:cNvPr id="6" name="Table 5">
            <a:extLst>
              <a:ext uri="{FF2B5EF4-FFF2-40B4-BE49-F238E27FC236}">
                <a16:creationId xmlns:a16="http://schemas.microsoft.com/office/drawing/2014/main" id="{5D2364A5-B9B5-E346-B09B-D3D99125EDF5}"/>
              </a:ext>
            </a:extLst>
          </p:cNvPr>
          <p:cNvGraphicFramePr>
            <a:graphicFrameLocks noGrp="1"/>
          </p:cNvGraphicFramePr>
          <p:nvPr>
            <p:extLst>
              <p:ext uri="{D42A27DB-BD31-4B8C-83A1-F6EECF244321}">
                <p14:modId xmlns:p14="http://schemas.microsoft.com/office/powerpoint/2010/main" val="4114548347"/>
              </p:ext>
            </p:extLst>
          </p:nvPr>
        </p:nvGraphicFramePr>
        <p:xfrm>
          <a:off x="1057275" y="3043238"/>
          <a:ext cx="9844088" cy="3414714"/>
        </p:xfrm>
        <a:graphic>
          <a:graphicData uri="http://schemas.openxmlformats.org/drawingml/2006/table">
            <a:tbl>
              <a:tblPr firstRow="1" firstCol="1" bandRow="1">
                <a:tableStyleId>{5C22544A-7EE6-4342-B048-85BDC9FD1C3A}</a:tableStyleId>
              </a:tblPr>
              <a:tblGrid>
                <a:gridCol w="1493175">
                  <a:extLst>
                    <a:ext uri="{9D8B030D-6E8A-4147-A177-3AD203B41FA5}">
                      <a16:colId xmlns:a16="http://schemas.microsoft.com/office/drawing/2014/main" val="1762382710"/>
                    </a:ext>
                  </a:extLst>
                </a:gridCol>
                <a:gridCol w="8350913">
                  <a:extLst>
                    <a:ext uri="{9D8B030D-6E8A-4147-A177-3AD203B41FA5}">
                      <a16:colId xmlns:a16="http://schemas.microsoft.com/office/drawing/2014/main" val="2569530232"/>
                    </a:ext>
                  </a:extLst>
                </a:gridCol>
              </a:tblGrid>
              <a:tr h="1501692">
                <a:tc>
                  <a:txBody>
                    <a:bodyPr/>
                    <a:lstStyle/>
                    <a:p>
                      <a:pPr marL="457200">
                        <a:lnSpc>
                          <a:spcPct val="150000"/>
                        </a:lnSpc>
                      </a:pPr>
                      <a:r>
                        <a:rPr lang="en-US" sz="2200" dirty="0">
                          <a:solidFill>
                            <a:schemeClr val="bg1"/>
                          </a:solidFill>
                          <a:effectLst/>
                          <a:latin typeface="+mj-lt"/>
                        </a:rPr>
                        <a:t>speed</a:t>
                      </a:r>
                      <a:endParaRPr lang="en-IT" sz="220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marL="457200">
                        <a:lnSpc>
                          <a:spcPct val="100000"/>
                        </a:lnSpc>
                      </a:pPr>
                      <a:r>
                        <a:rPr lang="en-US" sz="2200" dirty="0">
                          <a:solidFill>
                            <a:schemeClr val="bg1"/>
                          </a:solidFill>
                          <a:effectLst/>
                          <a:latin typeface="+mj-lt"/>
                        </a:rPr>
                        <a:t>How fast you say the words. Slow down to emphasize a particular or difficult point. Speed up when what you’re saying is probably familiar to the audience or will be easy for them to grasp</a:t>
                      </a:r>
                      <a:endParaRPr lang="en-IT" sz="220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1890741436"/>
                  </a:ext>
                </a:extLst>
              </a:tr>
              <a:tr h="983280">
                <a:tc>
                  <a:txBody>
                    <a:bodyPr/>
                    <a:lstStyle/>
                    <a:p>
                      <a:pPr marL="457200">
                        <a:lnSpc>
                          <a:spcPct val="150000"/>
                        </a:lnSpc>
                      </a:pPr>
                      <a:r>
                        <a:rPr lang="en-US" sz="2200" dirty="0">
                          <a:solidFill>
                            <a:schemeClr val="bg1"/>
                          </a:solidFill>
                          <a:effectLst/>
                          <a:latin typeface="+mj-lt"/>
                        </a:rPr>
                        <a:t>volume</a:t>
                      </a:r>
                      <a:endParaRPr lang="en-IT" sz="220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marL="457200">
                        <a:lnSpc>
                          <a:spcPct val="100000"/>
                        </a:lnSpc>
                      </a:pPr>
                      <a:r>
                        <a:rPr lang="en-US" sz="2200" dirty="0">
                          <a:solidFill>
                            <a:schemeClr val="bg1"/>
                          </a:solidFill>
                          <a:effectLst/>
                          <a:latin typeface="+mj-lt"/>
                        </a:rPr>
                        <a:t>How loud or soft you say the words – never drop your voice at the end of a sentence</a:t>
                      </a:r>
                      <a:endParaRPr lang="en-IT" sz="220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1525318972"/>
                  </a:ext>
                </a:extLst>
              </a:tr>
              <a:tr h="464871">
                <a:tc>
                  <a:txBody>
                    <a:bodyPr/>
                    <a:lstStyle/>
                    <a:p>
                      <a:pPr marL="457200">
                        <a:lnSpc>
                          <a:spcPct val="150000"/>
                        </a:lnSpc>
                      </a:pPr>
                      <a:r>
                        <a:rPr lang="en-US" sz="2200">
                          <a:solidFill>
                            <a:schemeClr val="bg1"/>
                          </a:solidFill>
                          <a:effectLst/>
                          <a:latin typeface="+mj-lt"/>
                        </a:rPr>
                        <a:t>pitch</a:t>
                      </a:r>
                      <a:endParaRPr lang="en-IT" sz="220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marL="457200">
                        <a:lnSpc>
                          <a:spcPct val="150000"/>
                        </a:lnSpc>
                      </a:pPr>
                      <a:r>
                        <a:rPr lang="en-US" sz="2200" dirty="0">
                          <a:solidFill>
                            <a:schemeClr val="bg1"/>
                          </a:solidFill>
                          <a:effectLst/>
                          <a:latin typeface="+mj-lt"/>
                        </a:rPr>
                        <a:t>How high or low a sound is</a:t>
                      </a:r>
                      <a:endParaRPr lang="en-IT" sz="220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4239964571"/>
                  </a:ext>
                </a:extLst>
              </a:tr>
              <a:tr h="464871">
                <a:tc>
                  <a:txBody>
                    <a:bodyPr/>
                    <a:lstStyle/>
                    <a:p>
                      <a:pPr marL="457200">
                        <a:lnSpc>
                          <a:spcPct val="150000"/>
                        </a:lnSpc>
                      </a:pPr>
                      <a:r>
                        <a:rPr lang="en-US" sz="2200">
                          <a:solidFill>
                            <a:schemeClr val="bg1"/>
                          </a:solidFill>
                          <a:effectLst/>
                          <a:latin typeface="+mj-lt"/>
                        </a:rPr>
                        <a:t>tone</a:t>
                      </a:r>
                      <a:endParaRPr lang="en-IT" sz="220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tc>
                  <a:txBody>
                    <a:bodyPr/>
                    <a:lstStyle/>
                    <a:p>
                      <a:pPr marL="457200">
                        <a:lnSpc>
                          <a:spcPct val="150000"/>
                        </a:lnSpc>
                      </a:pPr>
                      <a:r>
                        <a:rPr lang="en-US" sz="2200" dirty="0">
                          <a:solidFill>
                            <a:schemeClr val="bg1"/>
                          </a:solidFill>
                          <a:effectLst/>
                          <a:latin typeface="+mj-lt"/>
                        </a:rPr>
                        <a:t>A combination of pitch and the feeling that your voice gives</a:t>
                      </a:r>
                      <a:endParaRPr lang="en-IT" sz="220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3404574024"/>
                  </a:ext>
                </a:extLst>
              </a:tr>
            </a:tbl>
          </a:graphicData>
        </a:graphic>
      </p:graphicFrame>
    </p:spTree>
    <p:extLst>
      <p:ext uri="{BB962C8B-B14F-4D97-AF65-F5344CB8AC3E}">
        <p14:creationId xmlns:p14="http://schemas.microsoft.com/office/powerpoint/2010/main" val="1439021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8280</TotalTime>
  <Words>2283</Words>
  <Application>Microsoft Macintosh PowerPoint</Application>
  <PresentationFormat>Widescreen</PresentationFormat>
  <Paragraphs>223</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Chalkduster</vt:lpstr>
      <vt:lpstr>Office Theme</vt:lpstr>
      <vt:lpstr>Types of Academic Meetings</vt:lpstr>
      <vt:lpstr>Types of Academic Meetings</vt:lpstr>
      <vt:lpstr>Types of Academic Meetings</vt:lpstr>
      <vt:lpstr>Types of Academic Meetings</vt:lpstr>
      <vt:lpstr>Oral Presentations</vt:lpstr>
      <vt:lpstr>30 seconds to 4 minutes</vt:lpstr>
      <vt:lpstr>PowerPoint Presentation</vt:lpstr>
      <vt:lpstr>Tips&amp;tricks</vt:lpstr>
      <vt:lpstr>Tips&amp;tricks</vt:lpstr>
      <vt:lpstr>Tips&amp;tricks</vt:lpstr>
      <vt:lpstr>Tips&amp;tricks</vt:lpstr>
      <vt:lpstr>…to end with</vt:lpstr>
      <vt:lpstr>Why writing down your script?</vt:lpstr>
      <vt:lpstr>Which parts need a more extensive writing?</vt:lpstr>
      <vt:lpstr>Tips&amp;tricks</vt:lpstr>
      <vt:lpstr>Tips&amp;tricks</vt:lpstr>
      <vt:lpstr>PowerPoint Presentation</vt:lpstr>
      <vt:lpstr>Mark up your script</vt:lpstr>
      <vt:lpstr>keys</vt:lpstr>
      <vt:lpstr>keys</vt:lpstr>
      <vt:lpstr>keys</vt:lpstr>
      <vt:lpstr>Tense usage</vt:lpstr>
      <vt:lpstr>Tense usage</vt:lpstr>
      <vt:lpstr>Tense usage</vt:lpstr>
      <vt:lpstr>Tense usage</vt:lpstr>
      <vt:lpstr>Ending a presentation</vt:lpstr>
      <vt:lpstr>Ending a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writing?</dc:title>
  <dc:creator>ALESSANDRA MEONI</dc:creator>
  <cp:lastModifiedBy>ALESSANDRA MEONI</cp:lastModifiedBy>
  <cp:revision>86</cp:revision>
  <dcterms:created xsi:type="dcterms:W3CDTF">2021-10-01T15:38:56Z</dcterms:created>
  <dcterms:modified xsi:type="dcterms:W3CDTF">2021-10-23T15:46:47Z</dcterms:modified>
</cp:coreProperties>
</file>